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0" r:id="rId4"/>
    <p:sldId id="262" r:id="rId5"/>
    <p:sldId id="261" r:id="rId6"/>
    <p:sldId id="264" r:id="rId7"/>
    <p:sldId id="265" r:id="rId8"/>
    <p:sldId id="263" r:id="rId9"/>
    <p:sldId id="266" r:id="rId10"/>
    <p:sldId id="267" r:id="rId11"/>
    <p:sldId id="268" r:id="rId12"/>
    <p:sldId id="269" r:id="rId13"/>
    <p:sldId id="27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157" autoAdjust="0"/>
  </p:normalViewPr>
  <p:slideViewPr>
    <p:cSldViewPr snapToGrid="0">
      <p:cViewPr varScale="1">
        <p:scale>
          <a:sx n="100" d="100"/>
          <a:sy n="100" d="100"/>
        </p:scale>
        <p:origin x="9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jpg"/><Relationship Id="rId4" Type="http://schemas.openxmlformats.org/officeDocument/2006/relationships/image" Target="../media/image36.jpg"/></Relationships>
</file>

<file path=ppt/diagrams/_rels/drawing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image" Target="../media/image33.jpg"/><Relationship Id="rId4" Type="http://schemas.openxmlformats.org/officeDocument/2006/relationships/image" Target="../media/image3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a:solidFill>
          <a:srgbClr val="92D050"/>
        </a:solidFill>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a:solidFill>
          <a:srgbClr val="00B050"/>
        </a:solidFill>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a:solidFill>
          <a:srgbClr val="92D050"/>
        </a:solidFill>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a:solidFill>
          <a:srgbClr val="00B050"/>
        </a:solidFill>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a:solidFill>
          <a:srgbClr val="92D050"/>
        </a:solidFill>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a:solidFill>
          <a:srgbClr val="00B050"/>
        </a:solidFill>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a:solidFill>
          <a:srgbClr val="92D050"/>
        </a:solidFill>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a:solidFill>
          <a:srgbClr val="00B050"/>
        </a:solidFill>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9A4479-908D-48AD-A484-AEC2D22FE43F}" type="doc">
      <dgm:prSet loTypeId="urn:microsoft.com/office/officeart/2005/8/layout/vList3" loCatId="list" qsTypeId="urn:microsoft.com/office/officeart/2005/8/quickstyle/simple1" qsCatId="simple" csTypeId="urn:microsoft.com/office/officeart/2005/8/colors/colorful5" csCatId="colorful" phldr="1"/>
      <dgm:spPr/>
    </dgm:pt>
    <dgm:pt modelId="{DEDA0674-09CB-4B1F-8DC7-879C80A58CB4}">
      <dgm:prSet phldrT="[Text]"/>
      <dgm:spPr/>
      <dgm:t>
        <a:bodyPr/>
        <a:lstStyle/>
        <a:p>
          <a:r>
            <a:rPr lang="en-US" dirty="0"/>
            <a:t>3D investigation of current approach</a:t>
          </a:r>
        </a:p>
      </dgm:t>
    </dgm:pt>
    <dgm:pt modelId="{57214D84-D8C1-4F5E-A04E-7AA64D7EF3F4}" type="parTrans" cxnId="{06F9E831-B5F6-424F-AE94-B48245BFA273}">
      <dgm:prSet/>
      <dgm:spPr/>
      <dgm:t>
        <a:bodyPr/>
        <a:lstStyle/>
        <a:p>
          <a:endParaRPr lang="en-US"/>
        </a:p>
      </dgm:t>
    </dgm:pt>
    <dgm:pt modelId="{34BC498A-AEF4-4F81-9B87-2DD8056F6258}" type="sibTrans" cxnId="{06F9E831-B5F6-424F-AE94-B48245BFA273}">
      <dgm:prSet/>
      <dgm:spPr/>
      <dgm:t>
        <a:bodyPr/>
        <a:lstStyle/>
        <a:p>
          <a:endParaRPr lang="en-US"/>
        </a:p>
      </dgm:t>
    </dgm:pt>
    <dgm:pt modelId="{C7C1A0AC-7E82-49B9-9F11-9BB4396C2780}">
      <dgm:prSet phldrT="[Text]"/>
      <dgm:spPr/>
      <dgm:t>
        <a:bodyPr/>
        <a:lstStyle/>
        <a:p>
          <a:r>
            <a:rPr lang="en-US" dirty="0"/>
            <a:t>Other deep reinforcement learning algorithms behavior</a:t>
          </a:r>
        </a:p>
      </dgm:t>
    </dgm:pt>
    <dgm:pt modelId="{E848C83B-DB12-47E5-8708-FEC802C83450}" type="parTrans" cxnId="{2EA3D644-B887-407B-A6D3-F96AA89675B5}">
      <dgm:prSet/>
      <dgm:spPr/>
      <dgm:t>
        <a:bodyPr/>
        <a:lstStyle/>
        <a:p>
          <a:endParaRPr lang="en-US"/>
        </a:p>
      </dgm:t>
    </dgm:pt>
    <dgm:pt modelId="{BD6DFB90-3EA3-4571-80BE-6C7B425483BB}" type="sibTrans" cxnId="{2EA3D644-B887-407B-A6D3-F96AA89675B5}">
      <dgm:prSet/>
      <dgm:spPr/>
      <dgm:t>
        <a:bodyPr/>
        <a:lstStyle/>
        <a:p>
          <a:endParaRPr lang="en-US"/>
        </a:p>
      </dgm:t>
    </dgm:pt>
    <dgm:pt modelId="{46EB6CB4-23DB-4336-A8E4-9CF6690D0B9F}">
      <dgm:prSet phldrT="[Text]"/>
      <dgm:spPr/>
      <dgm:t>
        <a:bodyPr/>
        <a:lstStyle/>
        <a:p>
          <a:r>
            <a:rPr lang="en-US" dirty="0"/>
            <a:t>Using deep learning in order to estimate exact episode length for 2D and 3D problems according to map characteristics and required reliability.</a:t>
          </a:r>
        </a:p>
      </dgm:t>
    </dgm:pt>
    <dgm:pt modelId="{7D4E7F61-4445-4A52-9891-1ACCE9F782A5}" type="parTrans" cxnId="{0EBECAC2-9B5F-4C22-B613-E461C5094A18}">
      <dgm:prSet/>
      <dgm:spPr/>
      <dgm:t>
        <a:bodyPr/>
        <a:lstStyle/>
        <a:p>
          <a:endParaRPr lang="en-US"/>
        </a:p>
      </dgm:t>
    </dgm:pt>
    <dgm:pt modelId="{F1CCB218-9E31-4369-8AD9-6E3A8F270061}" type="sibTrans" cxnId="{0EBECAC2-9B5F-4C22-B613-E461C5094A18}">
      <dgm:prSet/>
      <dgm:spPr/>
      <dgm:t>
        <a:bodyPr/>
        <a:lstStyle/>
        <a:p>
          <a:endParaRPr lang="en-US"/>
        </a:p>
      </dgm:t>
    </dgm:pt>
    <dgm:pt modelId="{C379D70E-C26A-4F9C-B68F-89BC47117165}">
      <dgm:prSet phldrT="[Text]"/>
      <dgm:spPr/>
      <dgm:t>
        <a:bodyPr/>
        <a:lstStyle/>
        <a:p>
          <a:r>
            <a:rPr lang="en-US" dirty="0"/>
            <a:t>The effect of hyperparameters ( hyper parameter tunning according to map characteristics )</a:t>
          </a:r>
        </a:p>
      </dgm:t>
    </dgm:pt>
    <dgm:pt modelId="{7E6D8A4D-2069-4A47-914E-E3333F2447D1}" type="parTrans" cxnId="{4FF8AFA9-CA59-45D6-B033-24CB2DEBF002}">
      <dgm:prSet/>
      <dgm:spPr/>
      <dgm:t>
        <a:bodyPr/>
        <a:lstStyle/>
        <a:p>
          <a:endParaRPr lang="en-US"/>
        </a:p>
      </dgm:t>
    </dgm:pt>
    <dgm:pt modelId="{4FE442D2-BB99-4BD4-9560-E1E7A17F27D3}" type="sibTrans" cxnId="{4FF8AFA9-CA59-45D6-B033-24CB2DEBF002}">
      <dgm:prSet/>
      <dgm:spPr/>
      <dgm:t>
        <a:bodyPr/>
        <a:lstStyle/>
        <a:p>
          <a:endParaRPr lang="en-US"/>
        </a:p>
      </dgm:t>
    </dgm:pt>
    <dgm:pt modelId="{C94C6690-8A54-4321-B9C6-A34D139A001A}" type="pres">
      <dgm:prSet presAssocID="{499A4479-908D-48AD-A484-AEC2D22FE43F}" presName="linearFlow" presStyleCnt="0">
        <dgm:presLayoutVars>
          <dgm:dir/>
          <dgm:resizeHandles val="exact"/>
        </dgm:presLayoutVars>
      </dgm:prSet>
      <dgm:spPr/>
    </dgm:pt>
    <dgm:pt modelId="{56D4F396-8246-4159-B4DD-8F0F3731985F}" type="pres">
      <dgm:prSet presAssocID="{DEDA0674-09CB-4B1F-8DC7-879C80A58CB4}" presName="composite" presStyleCnt="0"/>
      <dgm:spPr/>
    </dgm:pt>
    <dgm:pt modelId="{AAA4C389-9768-4548-91C0-8038ECBA6C68}" type="pres">
      <dgm:prSet presAssocID="{DEDA0674-09CB-4B1F-8DC7-879C80A58CB4}"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1FBD81D-C5FC-4E42-BFEC-F744E97470A1}" type="pres">
      <dgm:prSet presAssocID="{DEDA0674-09CB-4B1F-8DC7-879C80A58CB4}" presName="txShp" presStyleLbl="node1" presStyleIdx="0" presStyleCnt="4">
        <dgm:presLayoutVars>
          <dgm:bulletEnabled val="1"/>
        </dgm:presLayoutVars>
      </dgm:prSet>
      <dgm:spPr/>
    </dgm:pt>
    <dgm:pt modelId="{B36A48A8-4F72-4BB7-8EE5-4010E4E7A909}" type="pres">
      <dgm:prSet presAssocID="{34BC498A-AEF4-4F81-9B87-2DD8056F6258}" presName="spacing" presStyleCnt="0"/>
      <dgm:spPr/>
    </dgm:pt>
    <dgm:pt modelId="{39EFFB76-6FC0-44BA-B7A1-7FC4713BE92C}" type="pres">
      <dgm:prSet presAssocID="{C7C1A0AC-7E82-49B9-9F11-9BB4396C2780}" presName="composite" presStyleCnt="0"/>
      <dgm:spPr/>
    </dgm:pt>
    <dgm:pt modelId="{2D7B60D5-75C3-400F-A549-95E3476A6C0D}" type="pres">
      <dgm:prSet presAssocID="{C7C1A0AC-7E82-49B9-9F11-9BB4396C2780}"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A8EA905-19F1-4DAC-82A6-4FF5B5A04BE1}" type="pres">
      <dgm:prSet presAssocID="{C7C1A0AC-7E82-49B9-9F11-9BB4396C2780}" presName="txShp" presStyleLbl="node1" presStyleIdx="1" presStyleCnt="4">
        <dgm:presLayoutVars>
          <dgm:bulletEnabled val="1"/>
        </dgm:presLayoutVars>
      </dgm:prSet>
      <dgm:spPr/>
    </dgm:pt>
    <dgm:pt modelId="{225D0240-2D6F-4049-BA21-AFCD41AA9F9F}" type="pres">
      <dgm:prSet presAssocID="{BD6DFB90-3EA3-4571-80BE-6C7B425483BB}" presName="spacing" presStyleCnt="0"/>
      <dgm:spPr/>
    </dgm:pt>
    <dgm:pt modelId="{E6BDB541-F23C-4DAE-9034-68400DE0F6DA}" type="pres">
      <dgm:prSet presAssocID="{C379D70E-C26A-4F9C-B68F-89BC47117165}" presName="composite" presStyleCnt="0"/>
      <dgm:spPr/>
    </dgm:pt>
    <dgm:pt modelId="{B589ED46-9327-4BEF-9FE7-E32AEC734B21}" type="pres">
      <dgm:prSet presAssocID="{C379D70E-C26A-4F9C-B68F-89BC47117165}"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40FDB7B5-A3CD-4F6C-8CBA-EBB5162DB68C}" type="pres">
      <dgm:prSet presAssocID="{C379D70E-C26A-4F9C-B68F-89BC47117165}" presName="txShp" presStyleLbl="node1" presStyleIdx="2" presStyleCnt="4">
        <dgm:presLayoutVars>
          <dgm:bulletEnabled val="1"/>
        </dgm:presLayoutVars>
      </dgm:prSet>
      <dgm:spPr/>
    </dgm:pt>
    <dgm:pt modelId="{3B0EBE3E-473C-48A2-A681-BB6D8E601539}" type="pres">
      <dgm:prSet presAssocID="{4FE442D2-BB99-4BD4-9560-E1E7A17F27D3}" presName="spacing" presStyleCnt="0"/>
      <dgm:spPr/>
    </dgm:pt>
    <dgm:pt modelId="{822C577A-2C5F-49A5-ADAE-BB674F103E21}" type="pres">
      <dgm:prSet presAssocID="{46EB6CB4-23DB-4336-A8E4-9CF6690D0B9F}" presName="composite" presStyleCnt="0"/>
      <dgm:spPr/>
    </dgm:pt>
    <dgm:pt modelId="{B33183A6-F4A3-47F8-944C-862AEA19F3EF}" type="pres">
      <dgm:prSet presAssocID="{46EB6CB4-23DB-4336-A8E4-9CF6690D0B9F}"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35C45CC9-5E87-49FE-A479-877E29E7A9D8}" type="pres">
      <dgm:prSet presAssocID="{46EB6CB4-23DB-4336-A8E4-9CF6690D0B9F}" presName="txShp" presStyleLbl="node1" presStyleIdx="3" presStyleCnt="4">
        <dgm:presLayoutVars>
          <dgm:bulletEnabled val="1"/>
        </dgm:presLayoutVars>
      </dgm:prSet>
      <dgm:spPr/>
    </dgm:pt>
  </dgm:ptLst>
  <dgm:cxnLst>
    <dgm:cxn modelId="{06F9E831-B5F6-424F-AE94-B48245BFA273}" srcId="{499A4479-908D-48AD-A484-AEC2D22FE43F}" destId="{DEDA0674-09CB-4B1F-8DC7-879C80A58CB4}" srcOrd="0" destOrd="0" parTransId="{57214D84-D8C1-4F5E-A04E-7AA64D7EF3F4}" sibTransId="{34BC498A-AEF4-4F81-9B87-2DD8056F6258}"/>
    <dgm:cxn modelId="{60A02E33-2B19-4C0E-8DF7-3C4901F4A623}" type="presOf" srcId="{C379D70E-C26A-4F9C-B68F-89BC47117165}" destId="{40FDB7B5-A3CD-4F6C-8CBA-EBB5162DB68C}" srcOrd="0" destOrd="0" presId="urn:microsoft.com/office/officeart/2005/8/layout/vList3"/>
    <dgm:cxn modelId="{1AF1AF60-89A0-4FDB-BA46-6158845A110E}" type="presOf" srcId="{46EB6CB4-23DB-4336-A8E4-9CF6690D0B9F}" destId="{35C45CC9-5E87-49FE-A479-877E29E7A9D8}" srcOrd="0" destOrd="0" presId="urn:microsoft.com/office/officeart/2005/8/layout/vList3"/>
    <dgm:cxn modelId="{2EA3D644-B887-407B-A6D3-F96AA89675B5}" srcId="{499A4479-908D-48AD-A484-AEC2D22FE43F}" destId="{C7C1A0AC-7E82-49B9-9F11-9BB4396C2780}" srcOrd="1" destOrd="0" parTransId="{E848C83B-DB12-47E5-8708-FEC802C83450}" sibTransId="{BD6DFB90-3EA3-4571-80BE-6C7B425483BB}"/>
    <dgm:cxn modelId="{AFBE6F46-C30B-4B6A-8668-B10475B015ED}" type="presOf" srcId="{C7C1A0AC-7E82-49B9-9F11-9BB4396C2780}" destId="{0A8EA905-19F1-4DAC-82A6-4FF5B5A04BE1}" srcOrd="0" destOrd="0" presId="urn:microsoft.com/office/officeart/2005/8/layout/vList3"/>
    <dgm:cxn modelId="{4FF8AFA9-CA59-45D6-B033-24CB2DEBF002}" srcId="{499A4479-908D-48AD-A484-AEC2D22FE43F}" destId="{C379D70E-C26A-4F9C-B68F-89BC47117165}" srcOrd="2" destOrd="0" parTransId="{7E6D8A4D-2069-4A47-914E-E3333F2447D1}" sibTransId="{4FE442D2-BB99-4BD4-9560-E1E7A17F27D3}"/>
    <dgm:cxn modelId="{FAFCAFBD-CDFC-422B-A63B-59DB6A9A4AC9}" type="presOf" srcId="{499A4479-908D-48AD-A484-AEC2D22FE43F}" destId="{C94C6690-8A54-4321-B9C6-A34D139A001A}" srcOrd="0" destOrd="0" presId="urn:microsoft.com/office/officeart/2005/8/layout/vList3"/>
    <dgm:cxn modelId="{0EBECAC2-9B5F-4C22-B613-E461C5094A18}" srcId="{499A4479-908D-48AD-A484-AEC2D22FE43F}" destId="{46EB6CB4-23DB-4336-A8E4-9CF6690D0B9F}" srcOrd="3" destOrd="0" parTransId="{7D4E7F61-4445-4A52-9891-1ACCE9F782A5}" sibTransId="{F1CCB218-9E31-4369-8AD9-6E3A8F270061}"/>
    <dgm:cxn modelId="{A6DFB3CA-F3D5-4A59-9F55-4572B363CCFF}" type="presOf" srcId="{DEDA0674-09CB-4B1F-8DC7-879C80A58CB4}" destId="{D1FBD81D-C5FC-4E42-BFEC-F744E97470A1}" srcOrd="0" destOrd="0" presId="urn:microsoft.com/office/officeart/2005/8/layout/vList3"/>
    <dgm:cxn modelId="{2B9F8637-F139-4F64-B841-20D83FE94C95}" type="presParOf" srcId="{C94C6690-8A54-4321-B9C6-A34D139A001A}" destId="{56D4F396-8246-4159-B4DD-8F0F3731985F}" srcOrd="0" destOrd="0" presId="urn:microsoft.com/office/officeart/2005/8/layout/vList3"/>
    <dgm:cxn modelId="{51FE7F39-2D16-4FC1-913E-42D96A2D56C2}" type="presParOf" srcId="{56D4F396-8246-4159-B4DD-8F0F3731985F}" destId="{AAA4C389-9768-4548-91C0-8038ECBA6C68}" srcOrd="0" destOrd="0" presId="urn:microsoft.com/office/officeart/2005/8/layout/vList3"/>
    <dgm:cxn modelId="{F187884C-B848-4942-A983-795AC2BE1731}" type="presParOf" srcId="{56D4F396-8246-4159-B4DD-8F0F3731985F}" destId="{D1FBD81D-C5FC-4E42-BFEC-F744E97470A1}" srcOrd="1" destOrd="0" presId="urn:microsoft.com/office/officeart/2005/8/layout/vList3"/>
    <dgm:cxn modelId="{B7A47E5E-F545-4C6F-ABA0-270B21065CF7}" type="presParOf" srcId="{C94C6690-8A54-4321-B9C6-A34D139A001A}" destId="{B36A48A8-4F72-4BB7-8EE5-4010E4E7A909}" srcOrd="1" destOrd="0" presId="urn:microsoft.com/office/officeart/2005/8/layout/vList3"/>
    <dgm:cxn modelId="{59B06C83-56CD-4DA6-B01A-0C94545377FD}" type="presParOf" srcId="{C94C6690-8A54-4321-B9C6-A34D139A001A}" destId="{39EFFB76-6FC0-44BA-B7A1-7FC4713BE92C}" srcOrd="2" destOrd="0" presId="urn:microsoft.com/office/officeart/2005/8/layout/vList3"/>
    <dgm:cxn modelId="{D8E0A561-995F-4207-880E-1804C2771C9F}" type="presParOf" srcId="{39EFFB76-6FC0-44BA-B7A1-7FC4713BE92C}" destId="{2D7B60D5-75C3-400F-A549-95E3476A6C0D}" srcOrd="0" destOrd="0" presId="urn:microsoft.com/office/officeart/2005/8/layout/vList3"/>
    <dgm:cxn modelId="{778086E9-C7CE-4D53-87CC-683C0DFB56CF}" type="presParOf" srcId="{39EFFB76-6FC0-44BA-B7A1-7FC4713BE92C}" destId="{0A8EA905-19F1-4DAC-82A6-4FF5B5A04BE1}" srcOrd="1" destOrd="0" presId="urn:microsoft.com/office/officeart/2005/8/layout/vList3"/>
    <dgm:cxn modelId="{717D625B-F3F1-4486-B6AA-D69A3AE96753}" type="presParOf" srcId="{C94C6690-8A54-4321-B9C6-A34D139A001A}" destId="{225D0240-2D6F-4049-BA21-AFCD41AA9F9F}" srcOrd="3" destOrd="0" presId="urn:microsoft.com/office/officeart/2005/8/layout/vList3"/>
    <dgm:cxn modelId="{7C5AFE86-2B5F-4C21-86D0-254D3DA73F38}" type="presParOf" srcId="{C94C6690-8A54-4321-B9C6-A34D139A001A}" destId="{E6BDB541-F23C-4DAE-9034-68400DE0F6DA}" srcOrd="4" destOrd="0" presId="urn:microsoft.com/office/officeart/2005/8/layout/vList3"/>
    <dgm:cxn modelId="{13B2AB96-3C78-46A7-AAF7-9C19A4EBC91F}" type="presParOf" srcId="{E6BDB541-F23C-4DAE-9034-68400DE0F6DA}" destId="{B589ED46-9327-4BEF-9FE7-E32AEC734B21}" srcOrd="0" destOrd="0" presId="urn:microsoft.com/office/officeart/2005/8/layout/vList3"/>
    <dgm:cxn modelId="{8438533D-3172-4A7D-9ED3-DBCBC0E8F7F4}" type="presParOf" srcId="{E6BDB541-F23C-4DAE-9034-68400DE0F6DA}" destId="{40FDB7B5-A3CD-4F6C-8CBA-EBB5162DB68C}" srcOrd="1" destOrd="0" presId="urn:microsoft.com/office/officeart/2005/8/layout/vList3"/>
    <dgm:cxn modelId="{0AA4F27A-EC57-4135-979B-BFC88FBE59F8}" type="presParOf" srcId="{C94C6690-8A54-4321-B9C6-A34D139A001A}" destId="{3B0EBE3E-473C-48A2-A681-BB6D8E601539}" srcOrd="5" destOrd="0" presId="urn:microsoft.com/office/officeart/2005/8/layout/vList3"/>
    <dgm:cxn modelId="{B8F49486-76BB-4745-BE91-9119A73E6DC7}" type="presParOf" srcId="{C94C6690-8A54-4321-B9C6-A34D139A001A}" destId="{822C577A-2C5F-49A5-ADAE-BB674F103E21}" srcOrd="6" destOrd="0" presId="urn:microsoft.com/office/officeart/2005/8/layout/vList3"/>
    <dgm:cxn modelId="{6AA6F214-14BA-45B5-AFDB-45B4CB2DE5D6}" type="presParOf" srcId="{822C577A-2C5F-49A5-ADAE-BB674F103E21}" destId="{B33183A6-F4A3-47F8-944C-862AEA19F3EF}" srcOrd="0" destOrd="0" presId="urn:microsoft.com/office/officeart/2005/8/layout/vList3"/>
    <dgm:cxn modelId="{BDBDF568-28DD-45A9-BD2E-3FFD3EC7E8D5}" type="presParOf" srcId="{822C577A-2C5F-49A5-ADAE-BB674F103E21}" destId="{35C45CC9-5E87-49FE-A479-877E29E7A9D8}"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a:solidFill>
          <a:srgbClr val="92D050"/>
        </a:solidFill>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a:solidFill>
          <a:srgbClr val="00B050"/>
        </a:solidFill>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a:solidFill>
          <a:srgbClr val="92D050"/>
        </a:solidFill>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a:solidFill>
          <a:srgbClr val="00B050"/>
        </a:solidFill>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013281-5682-41E0-A419-3430642A95B0}"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4C7531D5-34D3-4C19-8E89-5EEAC55941D2}">
      <dgm:prSet phldrT="[Text]"/>
      <dgm:spPr/>
      <dgm:t>
        <a:bodyPr/>
        <a:lstStyle/>
        <a:p>
          <a:r>
            <a:rPr lang="en-US" dirty="0"/>
            <a:t>Grid Size</a:t>
          </a:r>
        </a:p>
      </dgm:t>
    </dgm:pt>
    <dgm:pt modelId="{5A1AF077-CE68-4ED9-B6F5-08CA7F322C79}" type="parTrans" cxnId="{93120108-304D-4102-A5C4-C04409723867}">
      <dgm:prSet/>
      <dgm:spPr/>
      <dgm:t>
        <a:bodyPr/>
        <a:lstStyle/>
        <a:p>
          <a:endParaRPr lang="en-US"/>
        </a:p>
      </dgm:t>
    </dgm:pt>
    <dgm:pt modelId="{4C83296C-F8E2-444D-96D9-A3F19FA7F108}" type="sibTrans" cxnId="{93120108-304D-4102-A5C4-C04409723867}">
      <dgm:prSet/>
      <dgm:spPr/>
      <dgm:t>
        <a:bodyPr/>
        <a:lstStyle/>
        <a:p>
          <a:endParaRPr lang="en-US"/>
        </a:p>
      </dgm:t>
    </dgm:pt>
    <dgm:pt modelId="{5552A62D-0EE7-4D07-BA88-3F562FF11481}">
      <dgm:prSet phldrT="[Text]"/>
      <dgm:spPr/>
      <dgm:t>
        <a:bodyPr/>
        <a:lstStyle/>
        <a:p>
          <a:r>
            <a:rPr lang="en-US" dirty="0"/>
            <a:t>Map Characteristics</a:t>
          </a:r>
        </a:p>
      </dgm:t>
    </dgm:pt>
    <dgm:pt modelId="{989D2644-62A1-4375-8D8E-14B28AAB73BB}" type="parTrans" cxnId="{FDFB08FC-E55C-46CA-A80B-776952F07C6A}">
      <dgm:prSet/>
      <dgm:spPr/>
      <dgm:t>
        <a:bodyPr/>
        <a:lstStyle/>
        <a:p>
          <a:endParaRPr lang="en-US"/>
        </a:p>
      </dgm:t>
    </dgm:pt>
    <dgm:pt modelId="{C3D234DE-28AC-4D91-93CA-40F09CCC137E}" type="sibTrans" cxnId="{FDFB08FC-E55C-46CA-A80B-776952F07C6A}">
      <dgm:prSet/>
      <dgm:spPr/>
      <dgm:t>
        <a:bodyPr/>
        <a:lstStyle/>
        <a:p>
          <a:endParaRPr lang="en-US"/>
        </a:p>
      </dgm:t>
    </dgm:pt>
    <dgm:pt modelId="{82D7B920-13CE-4F95-86D1-616EBBE858DA}">
      <dgm:prSet phldrT="[Text]"/>
      <dgm:spPr/>
      <dgm:t>
        <a:bodyPr/>
        <a:lstStyle/>
        <a:p>
          <a:r>
            <a:rPr lang="en-US" dirty="0"/>
            <a:t>Hyper Parameters</a:t>
          </a:r>
        </a:p>
      </dgm:t>
    </dgm:pt>
    <dgm:pt modelId="{396D1079-EE66-4E64-9B25-89A570BBCF2E}" type="parTrans" cxnId="{94835666-6962-47AB-B372-4520155BB6F5}">
      <dgm:prSet/>
      <dgm:spPr/>
      <dgm:t>
        <a:bodyPr/>
        <a:lstStyle/>
        <a:p>
          <a:endParaRPr lang="en-US"/>
        </a:p>
      </dgm:t>
    </dgm:pt>
    <dgm:pt modelId="{1FB73703-8C02-4515-BF10-787772B93541}" type="sibTrans" cxnId="{94835666-6962-47AB-B372-4520155BB6F5}">
      <dgm:prSet/>
      <dgm:spPr/>
      <dgm:t>
        <a:bodyPr/>
        <a:lstStyle/>
        <a:p>
          <a:endParaRPr lang="en-US"/>
        </a:p>
      </dgm:t>
    </dgm:pt>
    <dgm:pt modelId="{6B8D15F1-E822-4546-8C7B-7E61306FFE23}">
      <dgm:prSet phldrT="[Text]"/>
      <dgm:spPr/>
      <dgm:t>
        <a:bodyPr/>
        <a:lstStyle/>
        <a:p>
          <a:r>
            <a:rPr lang="en-US" dirty="0"/>
            <a:t>Number of Goal and Obstacles</a:t>
          </a:r>
        </a:p>
      </dgm:t>
    </dgm:pt>
    <dgm:pt modelId="{A382A23A-32EE-41F7-9812-FAAA13FB0E36}" type="parTrans" cxnId="{E928369B-DD8C-4B43-8910-9F68893C0E6E}">
      <dgm:prSet/>
      <dgm:spPr/>
      <dgm:t>
        <a:bodyPr/>
        <a:lstStyle/>
        <a:p>
          <a:endParaRPr lang="en-US"/>
        </a:p>
      </dgm:t>
    </dgm:pt>
    <dgm:pt modelId="{CFD15F60-11AF-44A0-A6F6-5F2119C89AA2}" type="sibTrans" cxnId="{E928369B-DD8C-4B43-8910-9F68893C0E6E}">
      <dgm:prSet/>
      <dgm:spPr/>
      <dgm:t>
        <a:bodyPr/>
        <a:lstStyle/>
        <a:p>
          <a:endParaRPr lang="en-US"/>
        </a:p>
      </dgm:t>
    </dgm:pt>
    <dgm:pt modelId="{71203395-F177-4108-BC21-29CDCDB236BA}" type="pres">
      <dgm:prSet presAssocID="{B3013281-5682-41E0-A419-3430642A95B0}" presName="diagram" presStyleCnt="0">
        <dgm:presLayoutVars>
          <dgm:dir/>
          <dgm:resizeHandles val="exact"/>
        </dgm:presLayoutVars>
      </dgm:prSet>
      <dgm:spPr/>
    </dgm:pt>
    <dgm:pt modelId="{6996A605-C456-4857-9AD4-171C602C029F}" type="pres">
      <dgm:prSet presAssocID="{4C7531D5-34D3-4C19-8E89-5EEAC55941D2}" presName="node" presStyleLbl="node1" presStyleIdx="0" presStyleCnt="4">
        <dgm:presLayoutVars>
          <dgm:bulletEnabled val="1"/>
        </dgm:presLayoutVars>
      </dgm:prSet>
      <dgm:spPr/>
    </dgm:pt>
    <dgm:pt modelId="{3F6DE29B-A53C-47BA-B0FC-D11F5EEE75CE}" type="pres">
      <dgm:prSet presAssocID="{4C83296C-F8E2-444D-96D9-A3F19FA7F108}" presName="sibTrans" presStyleCnt="0"/>
      <dgm:spPr/>
    </dgm:pt>
    <dgm:pt modelId="{1DD2FB10-E5E3-49D6-B7BC-8A3FE21E10E9}" type="pres">
      <dgm:prSet presAssocID="{5552A62D-0EE7-4D07-BA88-3F562FF11481}" presName="node" presStyleLbl="node1" presStyleIdx="1" presStyleCnt="4">
        <dgm:presLayoutVars>
          <dgm:bulletEnabled val="1"/>
        </dgm:presLayoutVars>
      </dgm:prSet>
      <dgm:spPr/>
    </dgm:pt>
    <dgm:pt modelId="{7DDBDE34-29ED-4BD6-A111-C0B6B40E15A3}" type="pres">
      <dgm:prSet presAssocID="{C3D234DE-28AC-4D91-93CA-40F09CCC137E}" presName="sibTrans" presStyleCnt="0"/>
      <dgm:spPr/>
    </dgm:pt>
    <dgm:pt modelId="{3F5D2184-4906-4DAD-92C0-73F86200EB63}" type="pres">
      <dgm:prSet presAssocID="{82D7B920-13CE-4F95-86D1-616EBBE858DA}" presName="node" presStyleLbl="node1" presStyleIdx="2" presStyleCnt="4">
        <dgm:presLayoutVars>
          <dgm:bulletEnabled val="1"/>
        </dgm:presLayoutVars>
      </dgm:prSet>
      <dgm:spPr/>
    </dgm:pt>
    <dgm:pt modelId="{0B84A14B-138D-4325-87BE-FA31CE9949FF}" type="pres">
      <dgm:prSet presAssocID="{1FB73703-8C02-4515-BF10-787772B93541}" presName="sibTrans" presStyleCnt="0"/>
      <dgm:spPr/>
    </dgm:pt>
    <dgm:pt modelId="{745E57DB-F219-44B8-A474-5A4800F8AF15}" type="pres">
      <dgm:prSet presAssocID="{6B8D15F1-E822-4546-8C7B-7E61306FFE23}" presName="node" presStyleLbl="node1" presStyleIdx="3" presStyleCnt="4">
        <dgm:presLayoutVars>
          <dgm:bulletEnabled val="1"/>
        </dgm:presLayoutVars>
      </dgm:prSet>
      <dgm:spPr/>
    </dgm:pt>
  </dgm:ptLst>
  <dgm:cxnLst>
    <dgm:cxn modelId="{93120108-304D-4102-A5C4-C04409723867}" srcId="{B3013281-5682-41E0-A419-3430642A95B0}" destId="{4C7531D5-34D3-4C19-8E89-5EEAC55941D2}" srcOrd="0" destOrd="0" parTransId="{5A1AF077-CE68-4ED9-B6F5-08CA7F322C79}" sibTransId="{4C83296C-F8E2-444D-96D9-A3F19FA7F108}"/>
    <dgm:cxn modelId="{05B3BD0C-6158-4310-81A4-115142546B43}" type="presOf" srcId="{4C7531D5-34D3-4C19-8E89-5EEAC55941D2}" destId="{6996A605-C456-4857-9AD4-171C602C029F}" srcOrd="0" destOrd="0" presId="urn:microsoft.com/office/officeart/2005/8/layout/default"/>
    <dgm:cxn modelId="{D84AE02B-8B21-479D-B467-B6FA328C68A4}" type="presOf" srcId="{6B8D15F1-E822-4546-8C7B-7E61306FFE23}" destId="{745E57DB-F219-44B8-A474-5A4800F8AF15}" srcOrd="0" destOrd="0" presId="urn:microsoft.com/office/officeart/2005/8/layout/default"/>
    <dgm:cxn modelId="{93E1293B-970C-4A63-98AD-B659BC869F55}" type="presOf" srcId="{82D7B920-13CE-4F95-86D1-616EBBE858DA}" destId="{3F5D2184-4906-4DAD-92C0-73F86200EB63}" srcOrd="0" destOrd="0" presId="urn:microsoft.com/office/officeart/2005/8/layout/default"/>
    <dgm:cxn modelId="{94835666-6962-47AB-B372-4520155BB6F5}" srcId="{B3013281-5682-41E0-A419-3430642A95B0}" destId="{82D7B920-13CE-4F95-86D1-616EBBE858DA}" srcOrd="2" destOrd="0" parTransId="{396D1079-EE66-4E64-9B25-89A570BBCF2E}" sibTransId="{1FB73703-8C02-4515-BF10-787772B93541}"/>
    <dgm:cxn modelId="{43B6258F-56E4-4BEE-BE86-441387B177BF}" type="presOf" srcId="{B3013281-5682-41E0-A419-3430642A95B0}" destId="{71203395-F177-4108-BC21-29CDCDB236BA}" srcOrd="0" destOrd="0" presId="urn:microsoft.com/office/officeart/2005/8/layout/default"/>
    <dgm:cxn modelId="{E928369B-DD8C-4B43-8910-9F68893C0E6E}" srcId="{B3013281-5682-41E0-A419-3430642A95B0}" destId="{6B8D15F1-E822-4546-8C7B-7E61306FFE23}" srcOrd="3" destOrd="0" parTransId="{A382A23A-32EE-41F7-9812-FAAA13FB0E36}" sibTransId="{CFD15F60-11AF-44A0-A6F6-5F2119C89AA2}"/>
    <dgm:cxn modelId="{75D96DEF-4CB3-4572-BCA5-DC4A94A8DC91}" type="presOf" srcId="{5552A62D-0EE7-4D07-BA88-3F562FF11481}" destId="{1DD2FB10-E5E3-49D6-B7BC-8A3FE21E10E9}" srcOrd="0" destOrd="0" presId="urn:microsoft.com/office/officeart/2005/8/layout/default"/>
    <dgm:cxn modelId="{FDFB08FC-E55C-46CA-A80B-776952F07C6A}" srcId="{B3013281-5682-41E0-A419-3430642A95B0}" destId="{5552A62D-0EE7-4D07-BA88-3F562FF11481}" srcOrd="1" destOrd="0" parTransId="{989D2644-62A1-4375-8D8E-14B28AAB73BB}" sibTransId="{C3D234DE-28AC-4D91-93CA-40F09CCC137E}"/>
    <dgm:cxn modelId="{EA289BC5-8E01-402D-9128-D010CD9F6EAE}" type="presParOf" srcId="{71203395-F177-4108-BC21-29CDCDB236BA}" destId="{6996A605-C456-4857-9AD4-171C602C029F}" srcOrd="0" destOrd="0" presId="urn:microsoft.com/office/officeart/2005/8/layout/default"/>
    <dgm:cxn modelId="{B5274F57-3C4A-40A3-AD8C-5FB68D23A51E}" type="presParOf" srcId="{71203395-F177-4108-BC21-29CDCDB236BA}" destId="{3F6DE29B-A53C-47BA-B0FC-D11F5EEE75CE}" srcOrd="1" destOrd="0" presId="urn:microsoft.com/office/officeart/2005/8/layout/default"/>
    <dgm:cxn modelId="{BF7AC2FC-E4F0-4685-9248-5FF46E8D2037}" type="presParOf" srcId="{71203395-F177-4108-BC21-29CDCDB236BA}" destId="{1DD2FB10-E5E3-49D6-B7BC-8A3FE21E10E9}" srcOrd="2" destOrd="0" presId="urn:microsoft.com/office/officeart/2005/8/layout/default"/>
    <dgm:cxn modelId="{316FD77A-5FFD-4F9D-9137-07E4CD6BAD0E}" type="presParOf" srcId="{71203395-F177-4108-BC21-29CDCDB236BA}" destId="{7DDBDE34-29ED-4BD6-A111-C0B6B40E15A3}" srcOrd="3" destOrd="0" presId="urn:microsoft.com/office/officeart/2005/8/layout/default"/>
    <dgm:cxn modelId="{6BA06B5F-0242-49BF-AB05-3A2816F24944}" type="presParOf" srcId="{71203395-F177-4108-BC21-29CDCDB236BA}" destId="{3F5D2184-4906-4DAD-92C0-73F86200EB63}" srcOrd="4" destOrd="0" presId="urn:microsoft.com/office/officeart/2005/8/layout/default"/>
    <dgm:cxn modelId="{3446962F-1203-4C7C-B17A-66E1D2E5220B}" type="presParOf" srcId="{71203395-F177-4108-BC21-29CDCDB236BA}" destId="{0B84A14B-138D-4325-87BE-FA31CE9949FF}" srcOrd="5" destOrd="0" presId="urn:microsoft.com/office/officeart/2005/8/layout/default"/>
    <dgm:cxn modelId="{A1358F42-8FFC-4E8C-B952-DC68320E9E33}" type="presParOf" srcId="{71203395-F177-4108-BC21-29CDCDB236BA}" destId="{745E57DB-F219-44B8-A474-5A4800F8AF15}"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a:solidFill>
          <a:srgbClr val="92D050"/>
        </a:solidFill>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a:solidFill>
          <a:srgbClr val="00B050"/>
        </a:solidFill>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a:solidFill>
          <a:srgbClr val="92D050"/>
        </a:solidFill>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a:solidFill>
          <a:srgbClr val="00B050"/>
        </a:solidFill>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a:solidFill>
          <a:srgbClr val="92D050"/>
        </a:solidFill>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a:solidFill>
          <a:srgbClr val="00B050"/>
        </a:solidFill>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a:solidFill>
          <a:srgbClr val="92D050"/>
        </a:solidFill>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a:solidFill>
          <a:srgbClr val="00B050"/>
        </a:solidFill>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CA6C12-71ED-46E7-92B1-8473C0370F5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3C8073F-BE7D-4757-93A9-C0A920F891D8}">
      <dgm:prSet phldrT="[Text]"/>
      <dgm:spPr/>
      <dgm:t>
        <a:bodyPr/>
        <a:lstStyle/>
        <a:p>
          <a:r>
            <a:rPr lang="en-US" dirty="0"/>
            <a:t>1- Overview</a:t>
          </a:r>
        </a:p>
      </dgm:t>
    </dgm:pt>
    <dgm:pt modelId="{C221E5FB-AD34-4852-A8A2-CA4D0EE17149}" type="parTrans" cxnId="{1BBBA382-87A7-4376-A3C0-8DC0B5A9BDA0}">
      <dgm:prSet/>
      <dgm:spPr/>
      <dgm:t>
        <a:bodyPr/>
        <a:lstStyle/>
        <a:p>
          <a:endParaRPr lang="en-US"/>
        </a:p>
      </dgm:t>
    </dgm:pt>
    <dgm:pt modelId="{58A1B0A4-327D-4FEF-8C71-41CD07F7776F}" type="sibTrans" cxnId="{1BBBA382-87A7-4376-A3C0-8DC0B5A9BDA0}">
      <dgm:prSet/>
      <dgm:spPr/>
      <dgm:t>
        <a:bodyPr/>
        <a:lstStyle/>
        <a:p>
          <a:endParaRPr lang="en-US"/>
        </a:p>
      </dgm:t>
    </dgm:pt>
    <dgm:pt modelId="{0E54D5A7-F95A-45D8-950E-4881F00442D7}">
      <dgm:prSet phldrT="[Text]"/>
      <dgm:spPr/>
      <dgm:t>
        <a:bodyPr/>
        <a:lstStyle/>
        <a:p>
          <a:r>
            <a:rPr lang="en-US" dirty="0"/>
            <a:t>2- Motivation</a:t>
          </a:r>
        </a:p>
      </dgm:t>
    </dgm:pt>
    <dgm:pt modelId="{7C66392D-0C93-49EA-8B19-8D7C8BB60A7F}" type="parTrans" cxnId="{19700D3E-008D-4DF9-9D9C-0EFE94456FCF}">
      <dgm:prSet/>
      <dgm:spPr/>
      <dgm:t>
        <a:bodyPr/>
        <a:lstStyle/>
        <a:p>
          <a:endParaRPr lang="en-US"/>
        </a:p>
      </dgm:t>
    </dgm:pt>
    <dgm:pt modelId="{F589EA57-66BA-4D06-9555-47C9648848E0}" type="sibTrans" cxnId="{19700D3E-008D-4DF9-9D9C-0EFE94456FCF}">
      <dgm:prSet/>
      <dgm:spPr/>
      <dgm:t>
        <a:bodyPr/>
        <a:lstStyle/>
        <a:p>
          <a:endParaRPr lang="en-US"/>
        </a:p>
      </dgm:t>
    </dgm:pt>
    <dgm:pt modelId="{4134264F-B68C-4B01-A41B-1F1FCB273B62}">
      <dgm:prSet phldrT="[Text]"/>
      <dgm:spPr>
        <a:solidFill>
          <a:srgbClr val="92D050"/>
        </a:solidFill>
      </dgm:spPr>
      <dgm:t>
        <a:bodyPr/>
        <a:lstStyle/>
        <a:p>
          <a:r>
            <a:rPr lang="en-US" dirty="0"/>
            <a:t>3- Implementation</a:t>
          </a:r>
        </a:p>
      </dgm:t>
    </dgm:pt>
    <dgm:pt modelId="{B999B6F9-64AC-4652-8B27-7C1C44BE15FF}" type="parTrans" cxnId="{07AED06D-C0A4-472B-A1ED-BFA06573884B}">
      <dgm:prSet/>
      <dgm:spPr/>
      <dgm:t>
        <a:bodyPr/>
        <a:lstStyle/>
        <a:p>
          <a:endParaRPr lang="en-US"/>
        </a:p>
      </dgm:t>
    </dgm:pt>
    <dgm:pt modelId="{A5216A8B-44A6-4EFB-87C9-784C307CA446}" type="sibTrans" cxnId="{07AED06D-C0A4-472B-A1ED-BFA06573884B}">
      <dgm:prSet/>
      <dgm:spPr/>
      <dgm:t>
        <a:bodyPr/>
        <a:lstStyle/>
        <a:p>
          <a:endParaRPr lang="en-US"/>
        </a:p>
      </dgm:t>
    </dgm:pt>
    <dgm:pt modelId="{AC563E70-7CC3-48BB-A984-EA751B027AC0}">
      <dgm:prSet phldrT="[Text]"/>
      <dgm:spPr/>
      <dgm:t>
        <a:bodyPr/>
        <a:lstStyle/>
        <a:p>
          <a:r>
            <a:rPr lang="en-US" dirty="0"/>
            <a:t>4- Results</a:t>
          </a:r>
        </a:p>
      </dgm:t>
    </dgm:pt>
    <dgm:pt modelId="{A30CF0CC-1EC7-4F12-8440-CBE6053647CD}" type="parTrans" cxnId="{F2613080-7842-4A39-AAD5-FCACB02D831F}">
      <dgm:prSet/>
      <dgm:spPr/>
      <dgm:t>
        <a:bodyPr/>
        <a:lstStyle/>
        <a:p>
          <a:endParaRPr lang="en-US"/>
        </a:p>
      </dgm:t>
    </dgm:pt>
    <dgm:pt modelId="{AACF64FD-BD4E-4D20-98A1-AB18CEFB659A}" type="sibTrans" cxnId="{F2613080-7842-4A39-AAD5-FCACB02D831F}">
      <dgm:prSet/>
      <dgm:spPr/>
      <dgm:t>
        <a:bodyPr/>
        <a:lstStyle/>
        <a:p>
          <a:endParaRPr lang="en-US"/>
        </a:p>
      </dgm:t>
    </dgm:pt>
    <dgm:pt modelId="{CCC86964-686E-42C1-AD3C-EC4CDEB25BCD}">
      <dgm:prSet phldrT="[Text]"/>
      <dgm:spPr/>
      <dgm:t>
        <a:bodyPr/>
        <a:lstStyle/>
        <a:p>
          <a:r>
            <a:rPr lang="en-US" dirty="0"/>
            <a:t>5- Future Works</a:t>
          </a:r>
        </a:p>
      </dgm:t>
    </dgm:pt>
    <dgm:pt modelId="{3AD0953E-256F-4791-8B75-B0DECFE3E21C}" type="parTrans" cxnId="{16ED0ABA-B4E3-4F7D-B456-CBD80A7BCAB9}">
      <dgm:prSet/>
      <dgm:spPr/>
      <dgm:t>
        <a:bodyPr/>
        <a:lstStyle/>
        <a:p>
          <a:endParaRPr lang="en-US"/>
        </a:p>
      </dgm:t>
    </dgm:pt>
    <dgm:pt modelId="{3594E365-3856-477D-A69A-408428A47986}" type="sibTrans" cxnId="{16ED0ABA-B4E3-4F7D-B456-CBD80A7BCAB9}">
      <dgm:prSet/>
      <dgm:spPr/>
      <dgm:t>
        <a:bodyPr/>
        <a:lstStyle/>
        <a:p>
          <a:endParaRPr lang="en-US"/>
        </a:p>
      </dgm:t>
    </dgm:pt>
    <dgm:pt modelId="{2ED28412-FA45-4E4B-AAAB-094A07C3A2FB}" type="pres">
      <dgm:prSet presAssocID="{73CA6C12-71ED-46E7-92B1-8473C0370F56}" presName="Name0" presStyleCnt="0">
        <dgm:presLayoutVars>
          <dgm:chMax val="7"/>
          <dgm:chPref val="7"/>
          <dgm:dir/>
        </dgm:presLayoutVars>
      </dgm:prSet>
      <dgm:spPr/>
    </dgm:pt>
    <dgm:pt modelId="{A18BBE3C-8E44-4C02-B9A2-DAAE427DD28A}" type="pres">
      <dgm:prSet presAssocID="{73CA6C12-71ED-46E7-92B1-8473C0370F56}" presName="Name1" presStyleCnt="0"/>
      <dgm:spPr/>
    </dgm:pt>
    <dgm:pt modelId="{BDB18F94-DF25-4265-BCA2-5CFDFD435795}" type="pres">
      <dgm:prSet presAssocID="{73CA6C12-71ED-46E7-92B1-8473C0370F56}" presName="cycle" presStyleCnt="0"/>
      <dgm:spPr/>
    </dgm:pt>
    <dgm:pt modelId="{E795619D-89E8-4E09-9DBD-AC1E09F4693A}" type="pres">
      <dgm:prSet presAssocID="{73CA6C12-71ED-46E7-92B1-8473C0370F56}" presName="srcNode" presStyleLbl="node1" presStyleIdx="0" presStyleCnt="5"/>
      <dgm:spPr/>
    </dgm:pt>
    <dgm:pt modelId="{D50A5763-432E-4F69-8731-EC64C1FFA22B}" type="pres">
      <dgm:prSet presAssocID="{73CA6C12-71ED-46E7-92B1-8473C0370F56}" presName="conn" presStyleLbl="parChTrans1D2" presStyleIdx="0" presStyleCnt="1"/>
      <dgm:spPr/>
    </dgm:pt>
    <dgm:pt modelId="{C655C952-A14C-490E-A326-98E1D4A82FEA}" type="pres">
      <dgm:prSet presAssocID="{73CA6C12-71ED-46E7-92B1-8473C0370F56}" presName="extraNode" presStyleLbl="node1" presStyleIdx="0" presStyleCnt="5"/>
      <dgm:spPr/>
    </dgm:pt>
    <dgm:pt modelId="{44CF95E5-0192-4CB6-95DC-9795DB0311B8}" type="pres">
      <dgm:prSet presAssocID="{73CA6C12-71ED-46E7-92B1-8473C0370F56}" presName="dstNode" presStyleLbl="node1" presStyleIdx="0" presStyleCnt="5"/>
      <dgm:spPr/>
    </dgm:pt>
    <dgm:pt modelId="{2D62240F-F651-4E73-A1B6-25A81CCB9D14}" type="pres">
      <dgm:prSet presAssocID="{93C8073F-BE7D-4757-93A9-C0A920F891D8}" presName="text_1" presStyleLbl="node1" presStyleIdx="0" presStyleCnt="5">
        <dgm:presLayoutVars>
          <dgm:bulletEnabled val="1"/>
        </dgm:presLayoutVars>
      </dgm:prSet>
      <dgm:spPr/>
    </dgm:pt>
    <dgm:pt modelId="{F8F8B459-F58B-4204-8AE0-7ACB69B73D57}" type="pres">
      <dgm:prSet presAssocID="{93C8073F-BE7D-4757-93A9-C0A920F891D8}" presName="accent_1" presStyleCnt="0"/>
      <dgm:spPr/>
    </dgm:pt>
    <dgm:pt modelId="{82AE6B40-5F55-4132-AC7F-7C5E162692E9}" type="pres">
      <dgm:prSet presAssocID="{93C8073F-BE7D-4757-93A9-C0A920F891D8}" presName="accentRepeatNode" presStyleLbl="solidFgAcc1" presStyleIdx="0" presStyleCnt="5"/>
      <dgm:spPr/>
    </dgm:pt>
    <dgm:pt modelId="{3762B864-D43A-40B2-B8ED-5F2246EE0F85}" type="pres">
      <dgm:prSet presAssocID="{0E54D5A7-F95A-45D8-950E-4881F00442D7}" presName="text_2" presStyleLbl="node1" presStyleIdx="1" presStyleCnt="5">
        <dgm:presLayoutVars>
          <dgm:bulletEnabled val="1"/>
        </dgm:presLayoutVars>
      </dgm:prSet>
      <dgm:spPr/>
    </dgm:pt>
    <dgm:pt modelId="{0E193CB5-17E2-40D7-A779-065B23CA6D6F}" type="pres">
      <dgm:prSet presAssocID="{0E54D5A7-F95A-45D8-950E-4881F00442D7}" presName="accent_2" presStyleCnt="0"/>
      <dgm:spPr/>
    </dgm:pt>
    <dgm:pt modelId="{DCDC64EB-0C14-4EFB-9A23-74FC3254FFC0}" type="pres">
      <dgm:prSet presAssocID="{0E54D5A7-F95A-45D8-950E-4881F00442D7}" presName="accentRepeatNode" presStyleLbl="solidFgAcc1" presStyleIdx="1" presStyleCnt="5"/>
      <dgm:spPr/>
    </dgm:pt>
    <dgm:pt modelId="{262B48A4-CCB0-468D-BDA5-87FC00622634}" type="pres">
      <dgm:prSet presAssocID="{4134264F-B68C-4B01-A41B-1F1FCB273B62}" presName="text_3" presStyleLbl="node1" presStyleIdx="2" presStyleCnt="5">
        <dgm:presLayoutVars>
          <dgm:bulletEnabled val="1"/>
        </dgm:presLayoutVars>
      </dgm:prSet>
      <dgm:spPr/>
    </dgm:pt>
    <dgm:pt modelId="{6C88E760-2F78-44F3-A657-AE65C3CC05DE}" type="pres">
      <dgm:prSet presAssocID="{4134264F-B68C-4B01-A41B-1F1FCB273B62}" presName="accent_3" presStyleCnt="0"/>
      <dgm:spPr/>
    </dgm:pt>
    <dgm:pt modelId="{93CFC654-B631-48C0-B104-5EDC6193A092}" type="pres">
      <dgm:prSet presAssocID="{4134264F-B68C-4B01-A41B-1F1FCB273B62}" presName="accentRepeatNode" presStyleLbl="solidFgAcc1" presStyleIdx="2" presStyleCnt="5" custLinFactNeighborY="-2647"/>
      <dgm:spPr>
        <a:solidFill>
          <a:srgbClr val="00B050"/>
        </a:solidFill>
      </dgm:spPr>
    </dgm:pt>
    <dgm:pt modelId="{16F76938-D62C-42A0-A596-45781791AD9D}" type="pres">
      <dgm:prSet presAssocID="{AC563E70-7CC3-48BB-A984-EA751B027AC0}" presName="text_4" presStyleLbl="node1" presStyleIdx="3" presStyleCnt="5">
        <dgm:presLayoutVars>
          <dgm:bulletEnabled val="1"/>
        </dgm:presLayoutVars>
      </dgm:prSet>
      <dgm:spPr/>
    </dgm:pt>
    <dgm:pt modelId="{F8EB9C31-2CB8-41A7-93E0-CB5CB3C03E16}" type="pres">
      <dgm:prSet presAssocID="{AC563E70-7CC3-48BB-A984-EA751B027AC0}" presName="accent_4" presStyleCnt="0"/>
      <dgm:spPr/>
    </dgm:pt>
    <dgm:pt modelId="{188AABA9-AC13-4492-B67B-B239A8931327}" type="pres">
      <dgm:prSet presAssocID="{AC563E70-7CC3-48BB-A984-EA751B027AC0}" presName="accentRepeatNode" presStyleLbl="solidFgAcc1" presStyleIdx="3" presStyleCnt="5"/>
      <dgm:spPr/>
    </dgm:pt>
    <dgm:pt modelId="{ECCA6095-42B5-4787-B18F-1B6C0C51D005}" type="pres">
      <dgm:prSet presAssocID="{CCC86964-686E-42C1-AD3C-EC4CDEB25BCD}" presName="text_5" presStyleLbl="node1" presStyleIdx="4" presStyleCnt="5">
        <dgm:presLayoutVars>
          <dgm:bulletEnabled val="1"/>
        </dgm:presLayoutVars>
      </dgm:prSet>
      <dgm:spPr/>
    </dgm:pt>
    <dgm:pt modelId="{BA61B80C-F16C-419C-B221-203E42BE2928}" type="pres">
      <dgm:prSet presAssocID="{CCC86964-686E-42C1-AD3C-EC4CDEB25BCD}" presName="accent_5" presStyleCnt="0"/>
      <dgm:spPr/>
    </dgm:pt>
    <dgm:pt modelId="{F576DE81-67DA-48E8-B62C-C868017B9E4A}" type="pres">
      <dgm:prSet presAssocID="{CCC86964-686E-42C1-AD3C-EC4CDEB25BCD}" presName="accentRepeatNode" presStyleLbl="solidFgAcc1" presStyleIdx="4" presStyleCnt="5"/>
      <dgm:spPr/>
    </dgm:pt>
  </dgm:ptLst>
  <dgm:cxnLst>
    <dgm:cxn modelId="{A1E88413-CB95-4EA9-9F81-89925881536B}" type="presOf" srcId="{58A1B0A4-327D-4FEF-8C71-41CD07F7776F}" destId="{D50A5763-432E-4F69-8731-EC64C1FFA22B}" srcOrd="0" destOrd="0" presId="urn:microsoft.com/office/officeart/2008/layout/VerticalCurvedList"/>
    <dgm:cxn modelId="{19700D3E-008D-4DF9-9D9C-0EFE94456FCF}" srcId="{73CA6C12-71ED-46E7-92B1-8473C0370F56}" destId="{0E54D5A7-F95A-45D8-950E-4881F00442D7}" srcOrd="1" destOrd="0" parTransId="{7C66392D-0C93-49EA-8B19-8D7C8BB60A7F}" sibTransId="{F589EA57-66BA-4D06-9555-47C9648848E0}"/>
    <dgm:cxn modelId="{DD915566-C859-4156-995B-3A1B6962FC54}" type="presOf" srcId="{0E54D5A7-F95A-45D8-950E-4881F00442D7}" destId="{3762B864-D43A-40B2-B8ED-5F2246EE0F85}" srcOrd="0" destOrd="0" presId="urn:microsoft.com/office/officeart/2008/layout/VerticalCurvedList"/>
    <dgm:cxn modelId="{07AED06D-C0A4-472B-A1ED-BFA06573884B}" srcId="{73CA6C12-71ED-46E7-92B1-8473C0370F56}" destId="{4134264F-B68C-4B01-A41B-1F1FCB273B62}" srcOrd="2" destOrd="0" parTransId="{B999B6F9-64AC-4652-8B27-7C1C44BE15FF}" sibTransId="{A5216A8B-44A6-4EFB-87C9-784C307CA446}"/>
    <dgm:cxn modelId="{A74E0D73-A01D-487F-8121-483125DA3160}" type="presOf" srcId="{73CA6C12-71ED-46E7-92B1-8473C0370F56}" destId="{2ED28412-FA45-4E4B-AAAB-094A07C3A2FB}" srcOrd="0" destOrd="0" presId="urn:microsoft.com/office/officeart/2008/layout/VerticalCurvedList"/>
    <dgm:cxn modelId="{F2613080-7842-4A39-AAD5-FCACB02D831F}" srcId="{73CA6C12-71ED-46E7-92B1-8473C0370F56}" destId="{AC563E70-7CC3-48BB-A984-EA751B027AC0}" srcOrd="3" destOrd="0" parTransId="{A30CF0CC-1EC7-4F12-8440-CBE6053647CD}" sibTransId="{AACF64FD-BD4E-4D20-98A1-AB18CEFB659A}"/>
    <dgm:cxn modelId="{1BBBA382-87A7-4376-A3C0-8DC0B5A9BDA0}" srcId="{73CA6C12-71ED-46E7-92B1-8473C0370F56}" destId="{93C8073F-BE7D-4757-93A9-C0A920F891D8}" srcOrd="0" destOrd="0" parTransId="{C221E5FB-AD34-4852-A8A2-CA4D0EE17149}" sibTransId="{58A1B0A4-327D-4FEF-8C71-41CD07F7776F}"/>
    <dgm:cxn modelId="{D177959D-F7C8-4950-841D-4BF2DB881A4B}" type="presOf" srcId="{CCC86964-686E-42C1-AD3C-EC4CDEB25BCD}" destId="{ECCA6095-42B5-4787-B18F-1B6C0C51D005}" srcOrd="0" destOrd="0" presId="urn:microsoft.com/office/officeart/2008/layout/VerticalCurvedList"/>
    <dgm:cxn modelId="{16ED0ABA-B4E3-4F7D-B456-CBD80A7BCAB9}" srcId="{73CA6C12-71ED-46E7-92B1-8473C0370F56}" destId="{CCC86964-686E-42C1-AD3C-EC4CDEB25BCD}" srcOrd="4" destOrd="0" parTransId="{3AD0953E-256F-4791-8B75-B0DECFE3E21C}" sibTransId="{3594E365-3856-477D-A69A-408428A47986}"/>
    <dgm:cxn modelId="{D33A91CB-F471-435B-A40A-43F02F97F8B3}" type="presOf" srcId="{93C8073F-BE7D-4757-93A9-C0A920F891D8}" destId="{2D62240F-F651-4E73-A1B6-25A81CCB9D14}" srcOrd="0" destOrd="0" presId="urn:microsoft.com/office/officeart/2008/layout/VerticalCurvedList"/>
    <dgm:cxn modelId="{35DBE7D3-DA4B-44A2-86A7-38B38BE09FD7}" type="presOf" srcId="{4134264F-B68C-4B01-A41B-1F1FCB273B62}" destId="{262B48A4-CCB0-468D-BDA5-87FC00622634}" srcOrd="0" destOrd="0" presId="urn:microsoft.com/office/officeart/2008/layout/VerticalCurvedList"/>
    <dgm:cxn modelId="{DEECC7D5-1073-46B5-8082-E978653AF556}" type="presOf" srcId="{AC563E70-7CC3-48BB-A984-EA751B027AC0}" destId="{16F76938-D62C-42A0-A596-45781791AD9D}" srcOrd="0" destOrd="0" presId="urn:microsoft.com/office/officeart/2008/layout/VerticalCurvedList"/>
    <dgm:cxn modelId="{B63C8002-554D-4E60-9D47-75D31BD79611}" type="presParOf" srcId="{2ED28412-FA45-4E4B-AAAB-094A07C3A2FB}" destId="{A18BBE3C-8E44-4C02-B9A2-DAAE427DD28A}" srcOrd="0" destOrd="0" presId="urn:microsoft.com/office/officeart/2008/layout/VerticalCurvedList"/>
    <dgm:cxn modelId="{41F550FA-608F-42DA-A78E-7862B056B23E}" type="presParOf" srcId="{A18BBE3C-8E44-4C02-B9A2-DAAE427DD28A}" destId="{BDB18F94-DF25-4265-BCA2-5CFDFD435795}" srcOrd="0" destOrd="0" presId="urn:microsoft.com/office/officeart/2008/layout/VerticalCurvedList"/>
    <dgm:cxn modelId="{05DD3D00-5A55-4AC4-9890-28EFA6D03DDF}" type="presParOf" srcId="{BDB18F94-DF25-4265-BCA2-5CFDFD435795}" destId="{E795619D-89E8-4E09-9DBD-AC1E09F4693A}" srcOrd="0" destOrd="0" presId="urn:microsoft.com/office/officeart/2008/layout/VerticalCurvedList"/>
    <dgm:cxn modelId="{BDC3D642-8108-44ED-A79D-411686965666}" type="presParOf" srcId="{BDB18F94-DF25-4265-BCA2-5CFDFD435795}" destId="{D50A5763-432E-4F69-8731-EC64C1FFA22B}" srcOrd="1" destOrd="0" presId="urn:microsoft.com/office/officeart/2008/layout/VerticalCurvedList"/>
    <dgm:cxn modelId="{1181AB78-334D-44AA-8835-680C91C5157C}" type="presParOf" srcId="{BDB18F94-DF25-4265-BCA2-5CFDFD435795}" destId="{C655C952-A14C-490E-A326-98E1D4A82FEA}" srcOrd="2" destOrd="0" presId="urn:microsoft.com/office/officeart/2008/layout/VerticalCurvedList"/>
    <dgm:cxn modelId="{2817A82F-D21C-4ECD-B5E1-3D75A47EDDB0}" type="presParOf" srcId="{BDB18F94-DF25-4265-BCA2-5CFDFD435795}" destId="{44CF95E5-0192-4CB6-95DC-9795DB0311B8}" srcOrd="3" destOrd="0" presId="urn:microsoft.com/office/officeart/2008/layout/VerticalCurvedList"/>
    <dgm:cxn modelId="{845116DB-C208-4E18-88E9-098F4BCF097B}" type="presParOf" srcId="{A18BBE3C-8E44-4C02-B9A2-DAAE427DD28A}" destId="{2D62240F-F651-4E73-A1B6-25A81CCB9D14}" srcOrd="1" destOrd="0" presId="urn:microsoft.com/office/officeart/2008/layout/VerticalCurvedList"/>
    <dgm:cxn modelId="{F19C3569-A41E-481E-B9F2-600543BBF136}" type="presParOf" srcId="{A18BBE3C-8E44-4C02-B9A2-DAAE427DD28A}" destId="{F8F8B459-F58B-4204-8AE0-7ACB69B73D57}" srcOrd="2" destOrd="0" presId="urn:microsoft.com/office/officeart/2008/layout/VerticalCurvedList"/>
    <dgm:cxn modelId="{A59BA73D-E52F-4F9A-B779-222013CC72B0}" type="presParOf" srcId="{F8F8B459-F58B-4204-8AE0-7ACB69B73D57}" destId="{82AE6B40-5F55-4132-AC7F-7C5E162692E9}" srcOrd="0" destOrd="0" presId="urn:microsoft.com/office/officeart/2008/layout/VerticalCurvedList"/>
    <dgm:cxn modelId="{552D6355-607A-4B51-B2AD-BD0004EA1610}" type="presParOf" srcId="{A18BBE3C-8E44-4C02-B9A2-DAAE427DD28A}" destId="{3762B864-D43A-40B2-B8ED-5F2246EE0F85}" srcOrd="3" destOrd="0" presId="urn:microsoft.com/office/officeart/2008/layout/VerticalCurvedList"/>
    <dgm:cxn modelId="{36AA1B38-0C9D-4B32-AA24-4EC70B6C70C2}" type="presParOf" srcId="{A18BBE3C-8E44-4C02-B9A2-DAAE427DD28A}" destId="{0E193CB5-17E2-40D7-A779-065B23CA6D6F}" srcOrd="4" destOrd="0" presId="urn:microsoft.com/office/officeart/2008/layout/VerticalCurvedList"/>
    <dgm:cxn modelId="{F42ED45F-007A-4454-8590-724C282EF022}" type="presParOf" srcId="{0E193CB5-17E2-40D7-A779-065B23CA6D6F}" destId="{DCDC64EB-0C14-4EFB-9A23-74FC3254FFC0}" srcOrd="0" destOrd="0" presId="urn:microsoft.com/office/officeart/2008/layout/VerticalCurvedList"/>
    <dgm:cxn modelId="{CC2BBDB4-3C05-405E-A281-F3504D91826F}" type="presParOf" srcId="{A18BBE3C-8E44-4C02-B9A2-DAAE427DD28A}" destId="{262B48A4-CCB0-468D-BDA5-87FC00622634}" srcOrd="5" destOrd="0" presId="urn:microsoft.com/office/officeart/2008/layout/VerticalCurvedList"/>
    <dgm:cxn modelId="{F14E4A0E-2EC8-4CBA-B907-E8C90B9B728C}" type="presParOf" srcId="{A18BBE3C-8E44-4C02-B9A2-DAAE427DD28A}" destId="{6C88E760-2F78-44F3-A657-AE65C3CC05DE}" srcOrd="6" destOrd="0" presId="urn:microsoft.com/office/officeart/2008/layout/VerticalCurvedList"/>
    <dgm:cxn modelId="{57D654E6-500E-49CF-ADD7-5143B6FEC09F}" type="presParOf" srcId="{6C88E760-2F78-44F3-A657-AE65C3CC05DE}" destId="{93CFC654-B631-48C0-B104-5EDC6193A092}" srcOrd="0" destOrd="0" presId="urn:microsoft.com/office/officeart/2008/layout/VerticalCurvedList"/>
    <dgm:cxn modelId="{F7989D32-8338-4E5F-A6EB-59D01466A7FD}" type="presParOf" srcId="{A18BBE3C-8E44-4C02-B9A2-DAAE427DD28A}" destId="{16F76938-D62C-42A0-A596-45781791AD9D}" srcOrd="7" destOrd="0" presId="urn:microsoft.com/office/officeart/2008/layout/VerticalCurvedList"/>
    <dgm:cxn modelId="{5FDF0DCF-E39C-4D36-BCBA-C4833299BA3B}" type="presParOf" srcId="{A18BBE3C-8E44-4C02-B9A2-DAAE427DD28A}" destId="{F8EB9C31-2CB8-41A7-93E0-CB5CB3C03E16}" srcOrd="8" destOrd="0" presId="urn:microsoft.com/office/officeart/2008/layout/VerticalCurvedList"/>
    <dgm:cxn modelId="{F7062774-CCBB-45BD-87DE-4838FBAB27F5}" type="presParOf" srcId="{F8EB9C31-2CB8-41A7-93E0-CB5CB3C03E16}" destId="{188AABA9-AC13-4492-B67B-B239A8931327}" srcOrd="0" destOrd="0" presId="urn:microsoft.com/office/officeart/2008/layout/VerticalCurvedList"/>
    <dgm:cxn modelId="{F9282DC5-B215-492C-A381-06D386D86685}" type="presParOf" srcId="{A18BBE3C-8E44-4C02-B9A2-DAAE427DD28A}" destId="{ECCA6095-42B5-4787-B18F-1B6C0C51D005}" srcOrd="9" destOrd="0" presId="urn:microsoft.com/office/officeart/2008/layout/VerticalCurvedList"/>
    <dgm:cxn modelId="{D2124098-A9B8-4007-A78E-78FA9485D679}" type="presParOf" srcId="{A18BBE3C-8E44-4C02-B9A2-DAAE427DD28A}" destId="{BA61B80C-F16C-419C-B221-203E42BE2928}" srcOrd="10" destOrd="0" presId="urn:microsoft.com/office/officeart/2008/layout/VerticalCurvedList"/>
    <dgm:cxn modelId="{C866459D-5674-410F-92D8-FFFA2C16D8AE}" type="presParOf" srcId="{BA61B80C-F16C-419C-B221-203E42BE2928}" destId="{F576DE81-67DA-48E8-B62C-C868017B9E4A}"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4455188" y="-683253"/>
          <a:ext cx="5307518" cy="5307518"/>
        </a:xfrm>
        <a:prstGeom prst="blockArc">
          <a:avLst>
            <a:gd name="adj1" fmla="val 18900000"/>
            <a:gd name="adj2" fmla="val 2700000"/>
            <a:gd name="adj3" fmla="val 407"/>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373173" y="246234"/>
          <a:ext cx="6319286" cy="49278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47"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1- Overview</a:t>
          </a:r>
        </a:p>
      </dsp:txBody>
      <dsp:txXfrm>
        <a:off x="373173" y="246234"/>
        <a:ext cx="6319286" cy="492784"/>
      </dsp:txXfrm>
    </dsp:sp>
    <dsp:sp modelId="{82AE6B40-5F55-4132-AC7F-7C5E162692E9}">
      <dsp:nvSpPr>
        <dsp:cNvPr id="0" name=""/>
        <dsp:cNvSpPr/>
      </dsp:nvSpPr>
      <dsp:spPr>
        <a:xfrm>
          <a:off x="65183" y="184636"/>
          <a:ext cx="615980" cy="61598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726287" y="985173"/>
          <a:ext cx="5966172" cy="49278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47"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2- Motivation</a:t>
          </a:r>
        </a:p>
      </dsp:txBody>
      <dsp:txXfrm>
        <a:off x="726287" y="985173"/>
        <a:ext cx="5966172" cy="492784"/>
      </dsp:txXfrm>
    </dsp:sp>
    <dsp:sp modelId="{DCDC64EB-0C14-4EFB-9A23-74FC3254FFC0}">
      <dsp:nvSpPr>
        <dsp:cNvPr id="0" name=""/>
        <dsp:cNvSpPr/>
      </dsp:nvSpPr>
      <dsp:spPr>
        <a:xfrm>
          <a:off x="418297" y="923575"/>
          <a:ext cx="615980" cy="61598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834665" y="1724113"/>
          <a:ext cx="5857794" cy="49278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47"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3- Implementation</a:t>
          </a:r>
        </a:p>
      </dsp:txBody>
      <dsp:txXfrm>
        <a:off x="834665" y="1724113"/>
        <a:ext cx="5857794" cy="492784"/>
      </dsp:txXfrm>
    </dsp:sp>
    <dsp:sp modelId="{93CFC654-B631-48C0-B104-5EDC6193A092}">
      <dsp:nvSpPr>
        <dsp:cNvPr id="0" name=""/>
        <dsp:cNvSpPr/>
      </dsp:nvSpPr>
      <dsp:spPr>
        <a:xfrm>
          <a:off x="526675" y="1646210"/>
          <a:ext cx="615980" cy="61598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726287" y="2463053"/>
          <a:ext cx="5966172" cy="49278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47"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4- Results</a:t>
          </a:r>
        </a:p>
      </dsp:txBody>
      <dsp:txXfrm>
        <a:off x="726287" y="2463053"/>
        <a:ext cx="5966172" cy="492784"/>
      </dsp:txXfrm>
    </dsp:sp>
    <dsp:sp modelId="{188AABA9-AC13-4492-B67B-B239A8931327}">
      <dsp:nvSpPr>
        <dsp:cNvPr id="0" name=""/>
        <dsp:cNvSpPr/>
      </dsp:nvSpPr>
      <dsp:spPr>
        <a:xfrm>
          <a:off x="418297" y="2401455"/>
          <a:ext cx="615980" cy="61598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373173" y="3201992"/>
          <a:ext cx="6319286" cy="49278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47"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t>5- Future Works</a:t>
          </a:r>
        </a:p>
      </dsp:txBody>
      <dsp:txXfrm>
        <a:off x="373173" y="3201992"/>
        <a:ext cx="6319286" cy="492784"/>
      </dsp:txXfrm>
    </dsp:sp>
    <dsp:sp modelId="{F576DE81-67DA-48E8-B62C-C868017B9E4A}">
      <dsp:nvSpPr>
        <dsp:cNvPr id="0" name=""/>
        <dsp:cNvSpPr/>
      </dsp:nvSpPr>
      <dsp:spPr>
        <a:xfrm>
          <a:off x="65183" y="3140394"/>
          <a:ext cx="615980" cy="61598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BD81D-C5FC-4E42-BFEC-F744E97470A1}">
      <dsp:nvSpPr>
        <dsp:cNvPr id="0" name=""/>
        <dsp:cNvSpPr/>
      </dsp:nvSpPr>
      <dsp:spPr>
        <a:xfrm rot="10800000">
          <a:off x="1553185" y="2926"/>
          <a:ext cx="5423552" cy="748410"/>
        </a:xfrm>
        <a:prstGeom prst="homePlat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028"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3D investigation of current approach</a:t>
          </a:r>
        </a:p>
      </dsp:txBody>
      <dsp:txXfrm rot="10800000">
        <a:off x="1740287" y="2926"/>
        <a:ext cx="5236450" cy="748410"/>
      </dsp:txXfrm>
    </dsp:sp>
    <dsp:sp modelId="{AAA4C389-9768-4548-91C0-8038ECBA6C68}">
      <dsp:nvSpPr>
        <dsp:cNvPr id="0" name=""/>
        <dsp:cNvSpPr/>
      </dsp:nvSpPr>
      <dsp:spPr>
        <a:xfrm>
          <a:off x="1178980" y="2926"/>
          <a:ext cx="748410" cy="74841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8EA905-19F1-4DAC-82A6-4FF5B5A04BE1}">
      <dsp:nvSpPr>
        <dsp:cNvPr id="0" name=""/>
        <dsp:cNvSpPr/>
      </dsp:nvSpPr>
      <dsp:spPr>
        <a:xfrm rot="10800000">
          <a:off x="1553185" y="974743"/>
          <a:ext cx="5423552" cy="748410"/>
        </a:xfrm>
        <a:prstGeom prst="homePlate">
          <a:avLst/>
        </a:prstGeom>
        <a:solidFill>
          <a:schemeClr val="accent5">
            <a:hueOff val="2003568"/>
            <a:satOff val="-8793"/>
            <a:lumOff val="261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028"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deep reinforcement learning algorithms behavior</a:t>
          </a:r>
        </a:p>
      </dsp:txBody>
      <dsp:txXfrm rot="10800000">
        <a:off x="1740287" y="974743"/>
        <a:ext cx="5236450" cy="748410"/>
      </dsp:txXfrm>
    </dsp:sp>
    <dsp:sp modelId="{2D7B60D5-75C3-400F-A549-95E3476A6C0D}">
      <dsp:nvSpPr>
        <dsp:cNvPr id="0" name=""/>
        <dsp:cNvSpPr/>
      </dsp:nvSpPr>
      <dsp:spPr>
        <a:xfrm>
          <a:off x="1178980" y="974743"/>
          <a:ext cx="748410" cy="748410"/>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FDB7B5-A3CD-4F6C-8CBA-EBB5162DB68C}">
      <dsp:nvSpPr>
        <dsp:cNvPr id="0" name=""/>
        <dsp:cNvSpPr/>
      </dsp:nvSpPr>
      <dsp:spPr>
        <a:xfrm rot="10800000">
          <a:off x="1553185" y="1946560"/>
          <a:ext cx="5423552" cy="748410"/>
        </a:xfrm>
        <a:prstGeom prst="homePlate">
          <a:avLst/>
        </a:prstGeom>
        <a:solidFill>
          <a:schemeClr val="accent5">
            <a:hueOff val="4007135"/>
            <a:satOff val="-17587"/>
            <a:lumOff val="522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028"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The effect of hyperparameters ( hyper parameter tunning according to map characteristics )</a:t>
          </a:r>
        </a:p>
      </dsp:txBody>
      <dsp:txXfrm rot="10800000">
        <a:off x="1740287" y="1946560"/>
        <a:ext cx="5236450" cy="748410"/>
      </dsp:txXfrm>
    </dsp:sp>
    <dsp:sp modelId="{B589ED46-9327-4BEF-9FE7-E32AEC734B21}">
      <dsp:nvSpPr>
        <dsp:cNvPr id="0" name=""/>
        <dsp:cNvSpPr/>
      </dsp:nvSpPr>
      <dsp:spPr>
        <a:xfrm>
          <a:off x="1178980" y="1946560"/>
          <a:ext cx="748410" cy="748410"/>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C45CC9-5E87-49FE-A479-877E29E7A9D8}">
      <dsp:nvSpPr>
        <dsp:cNvPr id="0" name=""/>
        <dsp:cNvSpPr/>
      </dsp:nvSpPr>
      <dsp:spPr>
        <a:xfrm rot="10800000">
          <a:off x="1553185" y="2918376"/>
          <a:ext cx="5423552" cy="748410"/>
        </a:xfrm>
        <a:prstGeom prst="homePlate">
          <a:avLst/>
        </a:prstGeom>
        <a:solidFill>
          <a:schemeClr val="accent5">
            <a:hueOff val="6010703"/>
            <a:satOff val="-26380"/>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028"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Using deep learning in order to estimate exact episode length for 2D and 3D problems according to map characteristics and required reliability.</a:t>
          </a:r>
        </a:p>
      </dsp:txBody>
      <dsp:txXfrm rot="10800000">
        <a:off x="1740287" y="2918376"/>
        <a:ext cx="5236450" cy="748410"/>
      </dsp:txXfrm>
    </dsp:sp>
    <dsp:sp modelId="{B33183A6-F4A3-47F8-944C-862AEA19F3EF}">
      <dsp:nvSpPr>
        <dsp:cNvPr id="0" name=""/>
        <dsp:cNvSpPr/>
      </dsp:nvSpPr>
      <dsp:spPr>
        <a:xfrm>
          <a:off x="1178980" y="2918376"/>
          <a:ext cx="748410" cy="748410"/>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6A605-C456-4857-9AD4-171C602C029F}">
      <dsp:nvSpPr>
        <dsp:cNvPr id="0" name=""/>
        <dsp:cNvSpPr/>
      </dsp:nvSpPr>
      <dsp:spPr>
        <a:xfrm>
          <a:off x="508" y="391659"/>
          <a:ext cx="1984407" cy="1190644"/>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Grid Size</a:t>
          </a:r>
        </a:p>
      </dsp:txBody>
      <dsp:txXfrm>
        <a:off x="508" y="391659"/>
        <a:ext cx="1984407" cy="1190644"/>
      </dsp:txXfrm>
    </dsp:sp>
    <dsp:sp modelId="{1DD2FB10-E5E3-49D6-B7BC-8A3FE21E10E9}">
      <dsp:nvSpPr>
        <dsp:cNvPr id="0" name=""/>
        <dsp:cNvSpPr/>
      </dsp:nvSpPr>
      <dsp:spPr>
        <a:xfrm>
          <a:off x="2183357" y="391659"/>
          <a:ext cx="1984407" cy="1190644"/>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Map Characteristics</a:t>
          </a:r>
        </a:p>
      </dsp:txBody>
      <dsp:txXfrm>
        <a:off x="2183357" y="391659"/>
        <a:ext cx="1984407" cy="1190644"/>
      </dsp:txXfrm>
    </dsp:sp>
    <dsp:sp modelId="{3F5D2184-4906-4DAD-92C0-73F86200EB63}">
      <dsp:nvSpPr>
        <dsp:cNvPr id="0" name=""/>
        <dsp:cNvSpPr/>
      </dsp:nvSpPr>
      <dsp:spPr>
        <a:xfrm>
          <a:off x="508" y="1780745"/>
          <a:ext cx="1984407" cy="1190644"/>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Hyper Parameters</a:t>
          </a:r>
        </a:p>
      </dsp:txBody>
      <dsp:txXfrm>
        <a:off x="508" y="1780745"/>
        <a:ext cx="1984407" cy="1190644"/>
      </dsp:txXfrm>
    </dsp:sp>
    <dsp:sp modelId="{745E57DB-F219-44B8-A474-5A4800F8AF15}">
      <dsp:nvSpPr>
        <dsp:cNvPr id="0" name=""/>
        <dsp:cNvSpPr/>
      </dsp:nvSpPr>
      <dsp:spPr>
        <a:xfrm>
          <a:off x="2183357" y="1780745"/>
          <a:ext cx="1984407" cy="1190644"/>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Number of Goal and Obstacles</a:t>
          </a:r>
        </a:p>
      </dsp:txBody>
      <dsp:txXfrm>
        <a:off x="2183357" y="1780745"/>
        <a:ext cx="1984407" cy="11906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A5763-432E-4F69-8731-EC64C1FFA22B}">
      <dsp:nvSpPr>
        <dsp:cNvPr id="0" name=""/>
        <dsp:cNvSpPr/>
      </dsp:nvSpPr>
      <dsp:spPr>
        <a:xfrm>
          <a:off x="-2001036" y="-310157"/>
          <a:ext cx="2392163" cy="2392163"/>
        </a:xfrm>
        <a:prstGeom prst="blockArc">
          <a:avLst>
            <a:gd name="adj1" fmla="val 18900000"/>
            <a:gd name="adj2" fmla="val 2700000"/>
            <a:gd name="adj3" fmla="val 903"/>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62240F-F651-4E73-A1B6-25A81CCB9D14}">
      <dsp:nvSpPr>
        <dsp:cNvPr id="0" name=""/>
        <dsp:cNvSpPr/>
      </dsp:nvSpPr>
      <dsp:spPr>
        <a:xfrm>
          <a:off x="172729" y="110705"/>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1- Overview</a:t>
          </a:r>
        </a:p>
      </dsp:txBody>
      <dsp:txXfrm>
        <a:off x="172729" y="110705"/>
        <a:ext cx="1818497" cy="221551"/>
      </dsp:txXfrm>
    </dsp:sp>
    <dsp:sp modelId="{82AE6B40-5F55-4132-AC7F-7C5E162692E9}">
      <dsp:nvSpPr>
        <dsp:cNvPr id="0" name=""/>
        <dsp:cNvSpPr/>
      </dsp:nvSpPr>
      <dsp:spPr>
        <a:xfrm>
          <a:off x="34259" y="83011"/>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2B864-D43A-40B2-B8ED-5F2246EE0F85}">
      <dsp:nvSpPr>
        <dsp:cNvPr id="0" name=""/>
        <dsp:cNvSpPr/>
      </dsp:nvSpPr>
      <dsp:spPr>
        <a:xfrm>
          <a:off x="331487" y="442926"/>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2- Motivation</a:t>
          </a:r>
        </a:p>
      </dsp:txBody>
      <dsp:txXfrm>
        <a:off x="331487" y="442926"/>
        <a:ext cx="1659739" cy="221551"/>
      </dsp:txXfrm>
    </dsp:sp>
    <dsp:sp modelId="{DCDC64EB-0C14-4EFB-9A23-74FC3254FFC0}">
      <dsp:nvSpPr>
        <dsp:cNvPr id="0" name=""/>
        <dsp:cNvSpPr/>
      </dsp:nvSpPr>
      <dsp:spPr>
        <a:xfrm>
          <a:off x="193017" y="415232"/>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2B48A4-CCB0-468D-BDA5-87FC00622634}">
      <dsp:nvSpPr>
        <dsp:cNvPr id="0" name=""/>
        <dsp:cNvSpPr/>
      </dsp:nvSpPr>
      <dsp:spPr>
        <a:xfrm>
          <a:off x="380212" y="775148"/>
          <a:ext cx="1611013" cy="221551"/>
        </a:xfrm>
        <a:prstGeom prst="rect">
          <a:avLst/>
        </a:prstGeom>
        <a:solidFill>
          <a:srgbClr val="92D05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3- Implementation</a:t>
          </a:r>
        </a:p>
      </dsp:txBody>
      <dsp:txXfrm>
        <a:off x="380212" y="775148"/>
        <a:ext cx="1611013" cy="221551"/>
      </dsp:txXfrm>
    </dsp:sp>
    <dsp:sp modelId="{93CFC654-B631-48C0-B104-5EDC6193A092}">
      <dsp:nvSpPr>
        <dsp:cNvPr id="0" name=""/>
        <dsp:cNvSpPr/>
      </dsp:nvSpPr>
      <dsp:spPr>
        <a:xfrm>
          <a:off x="241742" y="740123"/>
          <a:ext cx="276939" cy="276939"/>
        </a:xfrm>
        <a:prstGeom prst="ellipse">
          <a:avLst/>
        </a:prstGeom>
        <a:solidFill>
          <a:srgbClr val="00B050"/>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F76938-D62C-42A0-A596-45781791AD9D}">
      <dsp:nvSpPr>
        <dsp:cNvPr id="0" name=""/>
        <dsp:cNvSpPr/>
      </dsp:nvSpPr>
      <dsp:spPr>
        <a:xfrm>
          <a:off x="331487" y="1107369"/>
          <a:ext cx="1659739"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4- Results</a:t>
          </a:r>
        </a:p>
      </dsp:txBody>
      <dsp:txXfrm>
        <a:off x="331487" y="1107369"/>
        <a:ext cx="1659739" cy="221551"/>
      </dsp:txXfrm>
    </dsp:sp>
    <dsp:sp modelId="{188AABA9-AC13-4492-B67B-B239A8931327}">
      <dsp:nvSpPr>
        <dsp:cNvPr id="0" name=""/>
        <dsp:cNvSpPr/>
      </dsp:nvSpPr>
      <dsp:spPr>
        <a:xfrm>
          <a:off x="193017" y="1079675"/>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CA6095-42B5-4787-B18F-1B6C0C51D005}">
      <dsp:nvSpPr>
        <dsp:cNvPr id="0" name=""/>
        <dsp:cNvSpPr/>
      </dsp:nvSpPr>
      <dsp:spPr>
        <a:xfrm>
          <a:off x="172729" y="1439591"/>
          <a:ext cx="1818497" cy="22155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857"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5- Future Works</a:t>
          </a:r>
        </a:p>
      </dsp:txBody>
      <dsp:txXfrm>
        <a:off x="172729" y="1439591"/>
        <a:ext cx="1818497" cy="221551"/>
      </dsp:txXfrm>
    </dsp:sp>
    <dsp:sp modelId="{F576DE81-67DA-48E8-B62C-C868017B9E4A}">
      <dsp:nvSpPr>
        <dsp:cNvPr id="0" name=""/>
        <dsp:cNvSpPr/>
      </dsp:nvSpPr>
      <dsp:spPr>
        <a:xfrm>
          <a:off x="34259" y="1411897"/>
          <a:ext cx="276939" cy="276939"/>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9853C-AE8D-46A7-B9F8-5607E109EAB2}"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B42A2A-A4C5-4BAF-AF9E-2BFAB9079B22}" type="slidenum">
              <a:rPr lang="en-US" smtClean="0"/>
              <a:t>‹#›</a:t>
            </a:fld>
            <a:endParaRPr lang="en-US"/>
          </a:p>
        </p:txBody>
      </p:sp>
    </p:spTree>
    <p:extLst>
      <p:ext uri="{BB962C8B-B14F-4D97-AF65-F5344CB8AC3E}">
        <p14:creationId xmlns:p14="http://schemas.microsoft.com/office/powerpoint/2010/main" val="108499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B42A2A-A4C5-4BAF-AF9E-2BFAB9079B22}" type="slidenum">
              <a:rPr lang="en-US" smtClean="0"/>
              <a:t>1</a:t>
            </a:fld>
            <a:endParaRPr lang="en-US"/>
          </a:p>
        </p:txBody>
      </p:sp>
    </p:spTree>
    <p:extLst>
      <p:ext uri="{BB962C8B-B14F-4D97-AF65-F5344CB8AC3E}">
        <p14:creationId xmlns:p14="http://schemas.microsoft.com/office/powerpoint/2010/main" val="8335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The objective is to enhance our understanding of the algorithm’s efficacy and reliability across a range of unexplored environments.</a:t>
            </a:r>
            <a:endParaRPr lang="en-US" dirty="0"/>
          </a:p>
        </p:txBody>
      </p:sp>
      <p:sp>
        <p:nvSpPr>
          <p:cNvPr id="4" name="Slide Number Placeholder 3"/>
          <p:cNvSpPr>
            <a:spLocks noGrp="1"/>
          </p:cNvSpPr>
          <p:nvPr>
            <p:ph type="sldNum" sz="quarter" idx="5"/>
          </p:nvPr>
        </p:nvSpPr>
        <p:spPr/>
        <p:txBody>
          <a:bodyPr/>
          <a:lstStyle/>
          <a:p>
            <a:fld id="{1FB42A2A-A4C5-4BAF-AF9E-2BFAB9079B22}" type="slidenum">
              <a:rPr lang="en-US" smtClean="0"/>
              <a:t>2</a:t>
            </a:fld>
            <a:endParaRPr lang="en-US"/>
          </a:p>
        </p:txBody>
      </p:sp>
    </p:spTree>
    <p:extLst>
      <p:ext uri="{BB962C8B-B14F-4D97-AF65-F5344CB8AC3E}">
        <p14:creationId xmlns:p14="http://schemas.microsoft.com/office/powerpoint/2010/main" val="3082098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In a multitude of robotic applications, three hierarchical planning and control strategies are commonly employed. At the foundational level, local path planning and low-level control mechanisms are utilized. These are complemented by a high-level global path-planning strategy, which incorporates a diverse array of environmental information.</a:t>
            </a:r>
          </a:p>
          <a:p>
            <a:pPr algn="l"/>
            <a:r>
              <a:rPr lang="en-US" b="0" i="0" dirty="0">
                <a:solidFill>
                  <a:srgbClr val="111111"/>
                </a:solidFill>
                <a:effectLst/>
                <a:latin typeface="-apple-system"/>
              </a:rPr>
              <a:t>Addressing such a path-planning problem necessitates the application of various algorithms, one of which is Q-learning. To effectively employ the Q-Learning algorithm, it is imperative to first transform our two-dimensional map data into a grid world format, subsequently enabling us to solve the problem in a structured manner.</a:t>
            </a:r>
          </a:p>
          <a:p>
            <a:endParaRPr lang="en-US" dirty="0"/>
          </a:p>
        </p:txBody>
      </p:sp>
      <p:sp>
        <p:nvSpPr>
          <p:cNvPr id="4" name="Slide Number Placeholder 3"/>
          <p:cNvSpPr>
            <a:spLocks noGrp="1"/>
          </p:cNvSpPr>
          <p:nvPr>
            <p:ph type="sldNum" sz="quarter" idx="5"/>
          </p:nvPr>
        </p:nvSpPr>
        <p:spPr/>
        <p:txBody>
          <a:bodyPr/>
          <a:lstStyle/>
          <a:p>
            <a:fld id="{1FB42A2A-A4C5-4BAF-AF9E-2BFAB9079B22}" type="slidenum">
              <a:rPr lang="en-US" smtClean="0"/>
              <a:t>3</a:t>
            </a:fld>
            <a:endParaRPr lang="en-US"/>
          </a:p>
        </p:txBody>
      </p:sp>
    </p:spTree>
    <p:extLst>
      <p:ext uri="{BB962C8B-B14F-4D97-AF65-F5344CB8AC3E}">
        <p14:creationId xmlns:p14="http://schemas.microsoft.com/office/powerpoint/2010/main" val="115624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No matter what kind of robot we have - it could walk, roll, or even fly - the most important thing about a 2D map is its job. For example, a farming robot might come across random obstacles. A robot working in a jungle might face a more complex 2D world with lots of obstacles. A robot working indoors, like in a house, might face maze-like obstacles, which are the toughest. The key point here is that we can show all these situations in certain grid worlds and study each one.</a:t>
            </a:r>
            <a:endParaRPr lang="en-US" dirty="0"/>
          </a:p>
        </p:txBody>
      </p:sp>
      <p:sp>
        <p:nvSpPr>
          <p:cNvPr id="4" name="Slide Number Placeholder 3"/>
          <p:cNvSpPr>
            <a:spLocks noGrp="1"/>
          </p:cNvSpPr>
          <p:nvPr>
            <p:ph type="sldNum" sz="quarter" idx="5"/>
          </p:nvPr>
        </p:nvSpPr>
        <p:spPr/>
        <p:txBody>
          <a:bodyPr/>
          <a:lstStyle/>
          <a:p>
            <a:fld id="{1FB42A2A-A4C5-4BAF-AF9E-2BFAB9079B22}" type="slidenum">
              <a:rPr lang="en-US" smtClean="0"/>
              <a:t>4</a:t>
            </a:fld>
            <a:endParaRPr lang="en-US"/>
          </a:p>
        </p:txBody>
      </p:sp>
    </p:spTree>
    <p:extLst>
      <p:ext uri="{BB962C8B-B14F-4D97-AF65-F5344CB8AC3E}">
        <p14:creationId xmlns:p14="http://schemas.microsoft.com/office/powerpoint/2010/main" val="169998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rPr>
              <a:t>It’s key to grasp the link between how quickly we learn (convergence rate) and how dependable our solutions are when we use Q-Learning to solve a 2D grid world problem. There are several main factors that affect these:</a:t>
            </a:r>
          </a:p>
          <a:p>
            <a:pPr algn="l">
              <a:buFont typeface="+mj-lt"/>
              <a:buAutoNum type="arabicPeriod"/>
            </a:pPr>
            <a:r>
              <a:rPr lang="en-US" b="1" i="0" dirty="0">
                <a:solidFill>
                  <a:srgbClr val="000000"/>
                </a:solidFill>
                <a:effectLst/>
              </a:rPr>
              <a:t>Grid Size</a:t>
            </a:r>
            <a:r>
              <a:rPr lang="en-US" b="0" i="0" dirty="0">
                <a:solidFill>
                  <a:srgbClr val="000000"/>
                </a:solidFill>
                <a:effectLst/>
              </a:rPr>
              <a:t>: The size of the grid can influence how fast and how reliably we can find a solution.</a:t>
            </a:r>
          </a:p>
          <a:p>
            <a:pPr algn="l">
              <a:buFont typeface="+mj-lt"/>
              <a:buAutoNum type="arabicPeriod"/>
            </a:pPr>
            <a:r>
              <a:rPr lang="en-US" b="1" i="0" dirty="0">
                <a:solidFill>
                  <a:srgbClr val="000000"/>
                </a:solidFill>
                <a:effectLst/>
              </a:rPr>
              <a:t>Map Type</a:t>
            </a:r>
            <a:r>
              <a:rPr lang="en-US" b="0" i="0" dirty="0">
                <a:solidFill>
                  <a:srgbClr val="000000"/>
                </a:solidFill>
                <a:effectLst/>
              </a:rPr>
              <a:t>: The kind of map, which is based on the robot’s job, also matters.</a:t>
            </a:r>
          </a:p>
          <a:p>
            <a:pPr algn="l">
              <a:buFont typeface="+mj-lt"/>
              <a:buAutoNum type="arabicPeriod"/>
            </a:pPr>
            <a:r>
              <a:rPr lang="en-US" b="1" i="0" dirty="0">
                <a:solidFill>
                  <a:srgbClr val="000000"/>
                </a:solidFill>
                <a:effectLst/>
              </a:rPr>
              <a:t>Hyperparameters</a:t>
            </a:r>
            <a:r>
              <a:rPr lang="en-US" b="0" i="0" dirty="0">
                <a:solidFill>
                  <a:srgbClr val="000000"/>
                </a:solidFill>
                <a:effectLst/>
              </a:rPr>
              <a:t>: The settings we choose for the Q-Learning algorithm can have a big impact on how well it works.</a:t>
            </a:r>
          </a:p>
          <a:p>
            <a:pPr algn="l">
              <a:buFont typeface="+mj-lt"/>
              <a:buAutoNum type="arabicPeriod"/>
            </a:pPr>
            <a:r>
              <a:rPr lang="en-US" b="1" i="0" dirty="0">
                <a:solidFill>
                  <a:srgbClr val="000000"/>
                </a:solidFill>
                <a:effectLst/>
              </a:rPr>
              <a:t>Number of Goals and Obstacles</a:t>
            </a:r>
            <a:r>
              <a:rPr lang="en-US" b="0" i="0" dirty="0">
                <a:solidFill>
                  <a:srgbClr val="000000"/>
                </a:solidFill>
                <a:effectLst/>
              </a:rPr>
              <a:t>: The amount and location of goals and obstacles in the grid world can make the problem harder to solve.</a:t>
            </a:r>
          </a:p>
          <a:p>
            <a:pPr algn="l"/>
            <a:r>
              <a:rPr lang="en-US" b="0" i="0" dirty="0">
                <a:solidFill>
                  <a:srgbClr val="000000"/>
                </a:solidFill>
                <a:effectLst/>
              </a:rPr>
              <a:t>By looking at these factors, we can get a better idea of how Q-Learning performs in different situations.</a:t>
            </a:r>
          </a:p>
          <a:p>
            <a:endParaRPr lang="en-US" dirty="0"/>
          </a:p>
        </p:txBody>
      </p:sp>
      <p:sp>
        <p:nvSpPr>
          <p:cNvPr id="4" name="Slide Number Placeholder 3"/>
          <p:cNvSpPr>
            <a:spLocks noGrp="1"/>
          </p:cNvSpPr>
          <p:nvPr>
            <p:ph type="sldNum" sz="quarter" idx="5"/>
          </p:nvPr>
        </p:nvSpPr>
        <p:spPr/>
        <p:txBody>
          <a:bodyPr/>
          <a:lstStyle/>
          <a:p>
            <a:fld id="{1FB42A2A-A4C5-4BAF-AF9E-2BFAB9079B22}" type="slidenum">
              <a:rPr lang="en-US" smtClean="0"/>
              <a:t>5</a:t>
            </a:fld>
            <a:endParaRPr lang="en-US"/>
          </a:p>
        </p:txBody>
      </p:sp>
    </p:spTree>
    <p:extLst>
      <p:ext uri="{BB962C8B-B14F-4D97-AF65-F5344CB8AC3E}">
        <p14:creationId xmlns:p14="http://schemas.microsoft.com/office/powerpoint/2010/main" val="3075138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To figure out how much each factor affects the speed of learning and the trustworthiness of the solutions, we created some 2D grid models for each robot task. We then turned these into 2D grid world scenarios. By solving these scenarios, we could measure the speed of learning, the trustworthiness of the solutions, and see which factors had the most impact for each one.</a:t>
            </a:r>
            <a:endParaRPr lang="en-US" dirty="0"/>
          </a:p>
        </p:txBody>
      </p:sp>
      <p:sp>
        <p:nvSpPr>
          <p:cNvPr id="4" name="Slide Number Placeholder 3"/>
          <p:cNvSpPr>
            <a:spLocks noGrp="1"/>
          </p:cNvSpPr>
          <p:nvPr>
            <p:ph type="sldNum" sz="quarter" idx="5"/>
          </p:nvPr>
        </p:nvSpPr>
        <p:spPr/>
        <p:txBody>
          <a:bodyPr/>
          <a:lstStyle/>
          <a:p>
            <a:fld id="{1FB42A2A-A4C5-4BAF-AF9E-2BFAB9079B22}" type="slidenum">
              <a:rPr lang="en-US" smtClean="0"/>
              <a:t>6</a:t>
            </a:fld>
            <a:endParaRPr lang="en-US"/>
          </a:p>
        </p:txBody>
      </p:sp>
    </p:spTree>
    <p:extLst>
      <p:ext uri="{BB962C8B-B14F-4D97-AF65-F5344CB8AC3E}">
        <p14:creationId xmlns:p14="http://schemas.microsoft.com/office/powerpoint/2010/main" val="2034060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apple-system"/>
              </a:rPr>
              <a:t>Here’s how we change each situation. For example, we might change a farming robot scenario to one with no obstacles, or a jungle robot scenario to one with more obstacles. We also create maps for these situations with different grid sizes, like 4x4, 5x5, and 6x6.</a:t>
            </a:r>
          </a:p>
          <a:p>
            <a:pPr algn="l"/>
            <a:r>
              <a:rPr lang="en-US" b="0" i="0" dirty="0">
                <a:solidFill>
                  <a:srgbClr val="111111"/>
                </a:solidFill>
                <a:effectLst/>
                <a:latin typeface="-apple-system"/>
              </a:rPr>
              <a:t>Finally, we put all the maps and situations into the </a:t>
            </a:r>
            <a:r>
              <a:rPr lang="en-US" b="0" i="0" dirty="0" err="1">
                <a:solidFill>
                  <a:srgbClr val="111111"/>
                </a:solidFill>
                <a:effectLst/>
                <a:latin typeface="-apple-system"/>
              </a:rPr>
              <a:t>OpenAI</a:t>
            </a:r>
            <a:r>
              <a:rPr lang="en-US" b="0" i="0" dirty="0">
                <a:solidFill>
                  <a:srgbClr val="111111"/>
                </a:solidFill>
                <a:effectLst/>
                <a:latin typeface="-apple-system"/>
              </a:rPr>
              <a:t> frozen lake environment. This environment has small lakes as holes and one goal.</a:t>
            </a:r>
          </a:p>
          <a:p>
            <a:endParaRPr lang="en-US" dirty="0"/>
          </a:p>
        </p:txBody>
      </p:sp>
      <p:sp>
        <p:nvSpPr>
          <p:cNvPr id="4" name="Slide Number Placeholder 3"/>
          <p:cNvSpPr>
            <a:spLocks noGrp="1"/>
          </p:cNvSpPr>
          <p:nvPr>
            <p:ph type="sldNum" sz="quarter" idx="5"/>
          </p:nvPr>
        </p:nvSpPr>
        <p:spPr/>
        <p:txBody>
          <a:bodyPr/>
          <a:lstStyle/>
          <a:p>
            <a:fld id="{1FB42A2A-A4C5-4BAF-AF9E-2BFAB9079B22}" type="slidenum">
              <a:rPr lang="en-US" smtClean="0"/>
              <a:t>7</a:t>
            </a:fld>
            <a:endParaRPr lang="en-US"/>
          </a:p>
        </p:txBody>
      </p:sp>
    </p:spTree>
    <p:extLst>
      <p:ext uri="{BB962C8B-B14F-4D97-AF65-F5344CB8AC3E}">
        <p14:creationId xmlns:p14="http://schemas.microsoft.com/office/powerpoint/2010/main" val="423155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rPr>
              <a:t>As we mentioned before, hyperparameters play a big role too. We keep the hyperparameters alpha and gamma, which are used in estimating Q-values, as fixed values. We also have epsilon-greedy, which affects how greedy the agent is. This is represented by a graph that gets smaller over time. This means that for each episode, the agent will follow this decreasing pattern.</a:t>
            </a:r>
          </a:p>
          <a:p>
            <a:endParaRPr lang="en-US" dirty="0"/>
          </a:p>
        </p:txBody>
      </p:sp>
      <p:sp>
        <p:nvSpPr>
          <p:cNvPr id="4" name="Slide Number Placeholder 3"/>
          <p:cNvSpPr>
            <a:spLocks noGrp="1"/>
          </p:cNvSpPr>
          <p:nvPr>
            <p:ph type="sldNum" sz="quarter" idx="5"/>
          </p:nvPr>
        </p:nvSpPr>
        <p:spPr/>
        <p:txBody>
          <a:bodyPr/>
          <a:lstStyle/>
          <a:p>
            <a:fld id="{1FB42A2A-A4C5-4BAF-AF9E-2BFAB9079B22}" type="slidenum">
              <a:rPr lang="en-US" smtClean="0"/>
              <a:t>8</a:t>
            </a:fld>
            <a:endParaRPr lang="en-US"/>
          </a:p>
        </p:txBody>
      </p:sp>
    </p:spTree>
    <p:extLst>
      <p:ext uri="{BB962C8B-B14F-4D97-AF65-F5344CB8AC3E}">
        <p14:creationId xmlns:p14="http://schemas.microsoft.com/office/powerpoint/2010/main" val="404164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latin typeface="-apple-system"/>
              </a:rPr>
              <a:t>To figure out how reliable Q-Learning is in each situation, we look at a set of episodes. We pick a few episodes from this set and see how many times we were successful.</a:t>
            </a:r>
            <a:endParaRPr lang="en-US" dirty="0"/>
          </a:p>
        </p:txBody>
      </p:sp>
      <p:sp>
        <p:nvSpPr>
          <p:cNvPr id="4" name="Slide Number Placeholder 3"/>
          <p:cNvSpPr>
            <a:spLocks noGrp="1"/>
          </p:cNvSpPr>
          <p:nvPr>
            <p:ph type="sldNum" sz="quarter" idx="5"/>
          </p:nvPr>
        </p:nvSpPr>
        <p:spPr/>
        <p:txBody>
          <a:bodyPr/>
          <a:lstStyle/>
          <a:p>
            <a:fld id="{1FB42A2A-A4C5-4BAF-AF9E-2BFAB9079B22}" type="slidenum">
              <a:rPr lang="en-US" smtClean="0"/>
              <a:t>9</a:t>
            </a:fld>
            <a:endParaRPr lang="en-US"/>
          </a:p>
        </p:txBody>
      </p:sp>
    </p:spTree>
    <p:extLst>
      <p:ext uri="{BB962C8B-B14F-4D97-AF65-F5344CB8AC3E}">
        <p14:creationId xmlns:p14="http://schemas.microsoft.com/office/powerpoint/2010/main" val="3744510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1372284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386279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41834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3239489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14146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329472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97183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338312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553714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1C4A6-6E4F-49C9-AD5D-8B8282F9A762}" type="datetimeFigureOut">
              <a:rPr lang="en-US" smtClean="0"/>
              <a:t>12/20/2023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4054241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51C4A6-6E4F-49C9-AD5D-8B8282F9A762}"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1071554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51C4A6-6E4F-49C9-AD5D-8B8282F9A762}" type="datetimeFigureOut">
              <a:rPr lang="en-US" smtClean="0"/>
              <a:t>12/20/2023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2697641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51C4A6-6E4F-49C9-AD5D-8B8282F9A762}" type="datetimeFigureOut">
              <a:rPr lang="en-US" smtClean="0"/>
              <a:t>12/20/2023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15020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51C4A6-6E4F-49C9-AD5D-8B8282F9A762}" type="datetimeFigureOut">
              <a:rPr lang="en-US" smtClean="0"/>
              <a:t>12/20/2023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2382725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51C4A6-6E4F-49C9-AD5D-8B8282F9A762}"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2105729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51C4A6-6E4F-49C9-AD5D-8B8282F9A762}" type="datetimeFigureOut">
              <a:rPr lang="en-US" smtClean="0"/>
              <a:t>12/20/2023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10E402-B804-4F75-8689-8420867DF5E7}" type="slidenum">
              <a:rPr lang="en-US" smtClean="0"/>
              <a:t>‹#›</a:t>
            </a:fld>
            <a:endParaRPr lang="en-US"/>
          </a:p>
        </p:txBody>
      </p:sp>
    </p:spTree>
    <p:extLst>
      <p:ext uri="{BB962C8B-B14F-4D97-AF65-F5344CB8AC3E}">
        <p14:creationId xmlns:p14="http://schemas.microsoft.com/office/powerpoint/2010/main" val="4204041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51C4A6-6E4F-49C9-AD5D-8B8282F9A762}" type="datetimeFigureOut">
              <a:rPr lang="en-US" smtClean="0"/>
              <a:t>12/20/2023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A10E402-B804-4F75-8689-8420867DF5E7}" type="slidenum">
              <a:rPr lang="en-US" smtClean="0"/>
              <a:t>‹#›</a:t>
            </a:fld>
            <a:endParaRPr lang="en-US"/>
          </a:p>
        </p:txBody>
      </p:sp>
    </p:spTree>
    <p:extLst>
      <p:ext uri="{BB962C8B-B14F-4D97-AF65-F5344CB8AC3E}">
        <p14:creationId xmlns:p14="http://schemas.microsoft.com/office/powerpoint/2010/main" val="24290345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2.png"/><Relationship Id="rId7" Type="http://schemas.openxmlformats.org/officeDocument/2006/relationships/diagramLayout" Target="../diagrams/layout10.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Data" Target="../diagrams/data10.xml"/><Relationship Id="rId5" Type="http://schemas.openxmlformats.org/officeDocument/2006/relationships/image" Target="../media/image29.emf"/><Relationship Id="rId10" Type="http://schemas.microsoft.com/office/2007/relationships/diagramDrawing" Target="../diagrams/drawing10.xml"/><Relationship Id="rId4" Type="http://schemas.openxmlformats.org/officeDocument/2006/relationships/image" Target="../media/image28.png"/><Relationship Id="rId9" Type="http://schemas.openxmlformats.org/officeDocument/2006/relationships/diagramColors" Target="../diagrams/colors10.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2.png"/><Relationship Id="rId7" Type="http://schemas.openxmlformats.org/officeDocument/2006/relationships/diagramLayout" Target="../diagrams/layout11.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Data" Target="../diagrams/data11.xml"/><Relationship Id="rId5" Type="http://schemas.openxmlformats.org/officeDocument/2006/relationships/image" Target="../media/image31.png"/><Relationship Id="rId10" Type="http://schemas.microsoft.com/office/2007/relationships/diagramDrawing" Target="../diagrams/drawing11.xml"/><Relationship Id="rId4" Type="http://schemas.openxmlformats.org/officeDocument/2006/relationships/image" Target="../media/image30.emf"/><Relationship Id="rId9" Type="http://schemas.openxmlformats.org/officeDocument/2006/relationships/diagramColors" Target="../diagrams/colors11.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2.png"/><Relationship Id="rId7" Type="http://schemas.openxmlformats.org/officeDocument/2006/relationships/diagramLayout" Target="../diagrams/layout12.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Data" Target="../diagrams/data12.xml"/><Relationship Id="rId5" Type="http://schemas.openxmlformats.org/officeDocument/2006/relationships/image" Target="../media/image19.png"/><Relationship Id="rId10" Type="http://schemas.microsoft.com/office/2007/relationships/diagramDrawing" Target="../diagrams/drawing12.xml"/><Relationship Id="rId4" Type="http://schemas.openxmlformats.org/officeDocument/2006/relationships/image" Target="../media/image32.emf"/><Relationship Id="rId9" Type="http://schemas.openxmlformats.org/officeDocument/2006/relationships/diagramColors" Target="../diagrams/colors12.xml"/></Relationships>
</file>

<file path=ppt/slides/_rels/slide13.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3" Type="http://schemas.openxmlformats.org/officeDocument/2006/relationships/image" Target="../media/image2.png"/><Relationship Id="rId7" Type="http://schemas.openxmlformats.org/officeDocument/2006/relationships/diagramColors" Target="../diagrams/colors13.xml"/><Relationship Id="rId12" Type="http://schemas.openxmlformats.org/officeDocument/2006/relationships/diagramColors" Target="../diagrams/colors14.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5" Type="http://schemas.openxmlformats.org/officeDocument/2006/relationships/diagramLayout" Target="../diagrams/layout13.xml"/><Relationship Id="rId10" Type="http://schemas.openxmlformats.org/officeDocument/2006/relationships/diagramLayout" Target="../diagrams/layout14.xml"/><Relationship Id="rId4" Type="http://schemas.openxmlformats.org/officeDocument/2006/relationships/diagramData" Target="../diagrams/data13.xml"/><Relationship Id="rId9" Type="http://schemas.openxmlformats.org/officeDocument/2006/relationships/diagramData" Target="../diagrams/data14.xml"/><Relationship Id="rId1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png"/><Relationship Id="rId4" Type="http://schemas.openxmlformats.org/officeDocument/2006/relationships/diagramLayout" Target="../diagrams/layout1.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13"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image" Target="../media/image1.png"/><Relationship Id="rId12"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diagramQuickStyle" Target="../diagrams/quickStyle2.xml"/><Relationship Id="rId5" Type="http://schemas.openxmlformats.org/officeDocument/2006/relationships/image" Target="../media/image7.png"/><Relationship Id="rId10" Type="http://schemas.openxmlformats.org/officeDocument/2006/relationships/diagramLayout" Target="../diagrams/layout2.xml"/><Relationship Id="rId4" Type="http://schemas.openxmlformats.org/officeDocument/2006/relationships/image" Target="../media/image6.png"/><Relationship Id="rId9"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emf"/><Relationship Id="rId1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image" Target="../media/image11.gif"/><Relationship Id="rId12" Type="http://schemas.openxmlformats.org/officeDocument/2006/relationships/image" Target="../media/image16.gif"/><Relationship Id="rId17" Type="http://schemas.openxmlformats.org/officeDocument/2006/relationships/diagramColors" Target="../diagrams/colors3.xml"/><Relationship Id="rId2" Type="http://schemas.openxmlformats.org/officeDocument/2006/relationships/notesSlide" Target="../notesSlides/notesSlide4.xml"/><Relationship Id="rId16" Type="http://schemas.openxmlformats.org/officeDocument/2006/relationships/diagramQuickStyle" Target="../diagrams/quickStyle3.xml"/><Relationship Id="rId1" Type="http://schemas.openxmlformats.org/officeDocument/2006/relationships/slideLayout" Target="../slideLayouts/slideLayout6.xml"/><Relationship Id="rId6" Type="http://schemas.openxmlformats.org/officeDocument/2006/relationships/image" Target="../media/image10.gif"/><Relationship Id="rId11" Type="http://schemas.openxmlformats.org/officeDocument/2006/relationships/image" Target="../media/image15.gif"/><Relationship Id="rId5" Type="http://schemas.openxmlformats.org/officeDocument/2006/relationships/image" Target="../media/image9.gif"/><Relationship Id="rId15" Type="http://schemas.openxmlformats.org/officeDocument/2006/relationships/diagramLayout" Target="../diagrams/layout3.xml"/><Relationship Id="rId10" Type="http://schemas.openxmlformats.org/officeDocument/2006/relationships/image" Target="../media/image14.gif"/><Relationship Id="rId4" Type="http://schemas.openxmlformats.org/officeDocument/2006/relationships/image" Target="../media/image2.png"/><Relationship Id="rId9" Type="http://schemas.openxmlformats.org/officeDocument/2006/relationships/image" Target="../media/image13.gif"/><Relationship Id="rId1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package" Target="../embeddings/Microsoft_Visio_Drawing.vsdx"/><Relationship Id="rId18" Type="http://schemas.openxmlformats.org/officeDocument/2006/relationships/diagramColors" Target="../diagrams/colors5.xml"/><Relationship Id="rId3" Type="http://schemas.openxmlformats.org/officeDocument/2006/relationships/notesSlide" Target="../notesSlides/notesSlide5.xml"/><Relationship Id="rId7" Type="http://schemas.openxmlformats.org/officeDocument/2006/relationships/diagramLayout" Target="../diagrams/layout4.xml"/><Relationship Id="rId12" Type="http://schemas.openxmlformats.org/officeDocument/2006/relationships/image" Target="../media/image20.emf"/><Relationship Id="rId17" Type="http://schemas.openxmlformats.org/officeDocument/2006/relationships/diagramQuickStyle" Target="../diagrams/quickStyle5.xml"/><Relationship Id="rId2" Type="http://schemas.openxmlformats.org/officeDocument/2006/relationships/slideLayout" Target="../slideLayouts/slideLayout6.xml"/><Relationship Id="rId16" Type="http://schemas.openxmlformats.org/officeDocument/2006/relationships/diagramLayout" Target="../diagrams/layout5.xml"/><Relationship Id="rId1" Type="http://schemas.openxmlformats.org/officeDocument/2006/relationships/vmlDrawing" Target="../drawings/vmlDrawing1.vml"/><Relationship Id="rId6" Type="http://schemas.openxmlformats.org/officeDocument/2006/relationships/diagramData" Target="../diagrams/data4.xml"/><Relationship Id="rId11" Type="http://schemas.openxmlformats.org/officeDocument/2006/relationships/image" Target="../media/image19.png"/><Relationship Id="rId5" Type="http://schemas.openxmlformats.org/officeDocument/2006/relationships/image" Target="../media/image2.png"/><Relationship Id="rId15" Type="http://schemas.openxmlformats.org/officeDocument/2006/relationships/diagramData" Target="../diagrams/data5.xml"/><Relationship Id="rId10" Type="http://schemas.microsoft.com/office/2007/relationships/diagramDrawing" Target="../diagrams/drawing4.xml"/><Relationship Id="rId19" Type="http://schemas.microsoft.com/office/2007/relationships/diagramDrawing" Target="../diagrams/drawing5.xml"/><Relationship Id="rId4" Type="http://schemas.openxmlformats.org/officeDocument/2006/relationships/image" Target="../media/image1.png"/><Relationship Id="rId9" Type="http://schemas.openxmlformats.org/officeDocument/2006/relationships/diagramColors" Target="../diagrams/colors4.xml"/><Relationship Id="rId14" Type="http://schemas.openxmlformats.org/officeDocument/2006/relationships/image" Target="../media/image18.emf"/></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png"/><Relationship Id="rId7" Type="http://schemas.openxmlformats.org/officeDocument/2006/relationships/diagramLayout" Target="../diagrams/layout6.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Data" Target="../diagrams/data6.xml"/><Relationship Id="rId5" Type="http://schemas.openxmlformats.org/officeDocument/2006/relationships/image" Target="../media/image21.emf"/><Relationship Id="rId10" Type="http://schemas.microsoft.com/office/2007/relationships/diagramDrawing" Target="../diagrams/drawing6.xml"/><Relationship Id="rId4" Type="http://schemas.openxmlformats.org/officeDocument/2006/relationships/image" Target="../media/image2.png"/><Relationship Id="rId9" Type="http://schemas.openxmlformats.org/officeDocument/2006/relationships/diagramColors" Target="../diagrams/colors6.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image" Target="../media/image1.png"/><Relationship Id="rId7" Type="http://schemas.openxmlformats.org/officeDocument/2006/relationships/image" Target="../media/image24.gif"/><Relationship Id="rId12"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diagramColors" Target="../diagrams/colors7.xml"/><Relationship Id="rId5" Type="http://schemas.openxmlformats.org/officeDocument/2006/relationships/image" Target="../media/image22.emf"/><Relationship Id="rId10" Type="http://schemas.openxmlformats.org/officeDocument/2006/relationships/diagramQuickStyle" Target="../diagrams/quickStyle7.xml"/><Relationship Id="rId4" Type="http://schemas.openxmlformats.org/officeDocument/2006/relationships/image" Target="../media/image2.png"/><Relationship Id="rId9"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image" Target="../media/image1.png"/><Relationship Id="rId7" Type="http://schemas.openxmlformats.org/officeDocument/2006/relationships/image" Target="../media/image27.png"/><Relationship Id="rId12"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diagramColors" Target="../diagrams/colors8.xml"/><Relationship Id="rId5" Type="http://schemas.openxmlformats.org/officeDocument/2006/relationships/image" Target="../media/image25.png"/><Relationship Id="rId10" Type="http://schemas.openxmlformats.org/officeDocument/2006/relationships/diagramQuickStyle" Target="../diagrams/quickStyle8.xml"/><Relationship Id="rId4" Type="http://schemas.openxmlformats.org/officeDocument/2006/relationships/image" Target="../media/image2.png"/><Relationship Id="rId9"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1.png"/><Relationship Id="rId7" Type="http://schemas.openxmlformats.org/officeDocument/2006/relationships/diagramLayout" Target="../diagrams/layout9.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Data" Target="../diagrams/data9.xml"/><Relationship Id="rId5" Type="http://schemas.openxmlformats.org/officeDocument/2006/relationships/image" Target="../media/image27.emf"/><Relationship Id="rId10" Type="http://schemas.microsoft.com/office/2007/relationships/diagramDrawing" Target="../diagrams/drawing9.xml"/><Relationship Id="rId4" Type="http://schemas.openxmlformats.org/officeDocument/2006/relationships/image" Target="../media/image2.png"/><Relationship Id="rId9" Type="http://schemas.openxmlformats.org/officeDocument/2006/relationships/diagramColors" Target="../diagrams/colors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0B6F-AE54-4446-A2A7-C5EA9C22BCDC}"/>
              </a:ext>
            </a:extLst>
          </p:cNvPr>
          <p:cNvSpPr>
            <a:spLocks noGrp="1"/>
          </p:cNvSpPr>
          <p:nvPr>
            <p:ph type="ctrTitle"/>
          </p:nvPr>
        </p:nvSpPr>
        <p:spPr>
          <a:xfrm>
            <a:off x="721894" y="1515916"/>
            <a:ext cx="9472865" cy="1646302"/>
          </a:xfrm>
        </p:spPr>
        <p:txBody>
          <a:bodyPr/>
          <a:lstStyle/>
          <a:p>
            <a:pPr algn="l"/>
            <a:r>
              <a:rPr lang="en-US" sz="2400" dirty="0"/>
              <a:t>Investigating the Performance and Reliability, of the Q-Learning Algorithm in Various Unknown Environments</a:t>
            </a:r>
            <a:br>
              <a:rPr lang="en-US" sz="2400" dirty="0"/>
            </a:br>
            <a:endParaRPr lang="en-US" sz="2400" dirty="0"/>
          </a:p>
        </p:txBody>
      </p:sp>
      <p:sp>
        <p:nvSpPr>
          <p:cNvPr id="3" name="Subtitle 2">
            <a:extLst>
              <a:ext uri="{FF2B5EF4-FFF2-40B4-BE49-F238E27FC236}">
                <a16:creationId xmlns:a16="http://schemas.microsoft.com/office/drawing/2014/main" id="{94EDFD47-3AF0-41EB-8C64-E9E5F88BE38E}"/>
              </a:ext>
            </a:extLst>
          </p:cNvPr>
          <p:cNvSpPr>
            <a:spLocks noGrp="1"/>
          </p:cNvSpPr>
          <p:nvPr>
            <p:ph type="subTitle" idx="1"/>
          </p:nvPr>
        </p:nvSpPr>
        <p:spPr>
          <a:xfrm>
            <a:off x="5740220" y="4664243"/>
            <a:ext cx="3762765" cy="1355557"/>
          </a:xfrm>
        </p:spPr>
        <p:txBody>
          <a:bodyPr>
            <a:normAutofit/>
          </a:bodyPr>
          <a:lstStyle/>
          <a:p>
            <a:pPr>
              <a:lnSpc>
                <a:spcPct val="150000"/>
              </a:lnSpc>
            </a:pPr>
            <a:r>
              <a:rPr lang="en-US" sz="1400" dirty="0"/>
              <a:t>Amirhossein Nourian, Dr. Majid </a:t>
            </a:r>
            <a:r>
              <a:rPr lang="en-US" sz="1400" dirty="0" err="1"/>
              <a:t>Sadedel</a:t>
            </a:r>
            <a:endParaRPr lang="en-US" sz="1400" dirty="0"/>
          </a:p>
          <a:p>
            <a:pPr>
              <a:lnSpc>
                <a:spcPct val="150000"/>
              </a:lnSpc>
            </a:pPr>
            <a:r>
              <a:rPr lang="en-US" sz="1400" dirty="0"/>
              <a:t>Fall, 2023</a:t>
            </a:r>
          </a:p>
        </p:txBody>
      </p:sp>
      <p:pic>
        <p:nvPicPr>
          <p:cNvPr id="4" name="Picture 3">
            <a:extLst>
              <a:ext uri="{FF2B5EF4-FFF2-40B4-BE49-F238E27FC236}">
                <a16:creationId xmlns:a16="http://schemas.microsoft.com/office/drawing/2014/main" id="{1B0B100B-7406-4213-8C78-7439284CE4DD}"/>
              </a:ext>
            </a:extLst>
          </p:cNvPr>
          <p:cNvPicPr>
            <a:picLocks noChangeAspect="1"/>
          </p:cNvPicPr>
          <p:nvPr/>
        </p:nvPicPr>
        <p:blipFill>
          <a:blip r:embed="rId3"/>
          <a:stretch>
            <a:fillRect/>
          </a:stretch>
        </p:blipFill>
        <p:spPr>
          <a:xfrm>
            <a:off x="894854" y="820586"/>
            <a:ext cx="1224426" cy="428549"/>
          </a:xfrm>
          <a:prstGeom prst="rect">
            <a:avLst/>
          </a:prstGeom>
        </p:spPr>
      </p:pic>
      <p:pic>
        <p:nvPicPr>
          <p:cNvPr id="5" name="Picture 4">
            <a:extLst>
              <a:ext uri="{FF2B5EF4-FFF2-40B4-BE49-F238E27FC236}">
                <a16:creationId xmlns:a16="http://schemas.microsoft.com/office/drawing/2014/main" id="{53E97510-A930-4373-AE70-A89600D3CC25}"/>
              </a:ext>
            </a:extLst>
          </p:cNvPr>
          <p:cNvPicPr>
            <a:picLocks noChangeAspect="1"/>
          </p:cNvPicPr>
          <p:nvPr/>
        </p:nvPicPr>
        <p:blipFill>
          <a:blip r:embed="rId4"/>
          <a:stretch>
            <a:fillRect/>
          </a:stretch>
        </p:blipFill>
        <p:spPr>
          <a:xfrm>
            <a:off x="7512098" y="700246"/>
            <a:ext cx="1990887" cy="548889"/>
          </a:xfrm>
          <a:prstGeom prst="rect">
            <a:avLst/>
          </a:prstGeom>
        </p:spPr>
      </p:pic>
      <p:pic>
        <p:nvPicPr>
          <p:cNvPr id="7" name="Picture 6">
            <a:extLst>
              <a:ext uri="{FF2B5EF4-FFF2-40B4-BE49-F238E27FC236}">
                <a16:creationId xmlns:a16="http://schemas.microsoft.com/office/drawing/2014/main" id="{D0332371-3575-4C40-BCB5-BC52813EE609}"/>
              </a:ext>
            </a:extLst>
          </p:cNvPr>
          <p:cNvPicPr>
            <a:picLocks noChangeAspect="1"/>
          </p:cNvPicPr>
          <p:nvPr/>
        </p:nvPicPr>
        <p:blipFill>
          <a:blip r:embed="rId5"/>
          <a:stretch>
            <a:fillRect/>
          </a:stretch>
        </p:blipFill>
        <p:spPr>
          <a:xfrm>
            <a:off x="515069" y="3428999"/>
            <a:ext cx="2999874" cy="2999874"/>
          </a:xfrm>
          <a:prstGeom prst="rect">
            <a:avLst/>
          </a:prstGeom>
        </p:spPr>
      </p:pic>
      <p:sp>
        <p:nvSpPr>
          <p:cNvPr id="8" name="TextBox 7">
            <a:extLst>
              <a:ext uri="{FF2B5EF4-FFF2-40B4-BE49-F238E27FC236}">
                <a16:creationId xmlns:a16="http://schemas.microsoft.com/office/drawing/2014/main" id="{3D2F6389-9E07-4101-88C4-CE41869F68F4}"/>
              </a:ext>
            </a:extLst>
          </p:cNvPr>
          <p:cNvSpPr txBox="1"/>
          <p:nvPr/>
        </p:nvSpPr>
        <p:spPr>
          <a:xfrm>
            <a:off x="3514943" y="6174957"/>
            <a:ext cx="1537600" cy="253916"/>
          </a:xfrm>
          <a:prstGeom prst="rect">
            <a:avLst/>
          </a:prstGeom>
          <a:solidFill>
            <a:schemeClr val="accent6">
              <a:lumMod val="40000"/>
              <a:lumOff val="60000"/>
            </a:schemeClr>
          </a:solidFill>
        </p:spPr>
        <p:txBody>
          <a:bodyPr wrap="none" rtlCol="0">
            <a:spAutoFit/>
          </a:bodyPr>
          <a:lstStyle/>
          <a:p>
            <a:r>
              <a:rPr lang="en-US" sz="1050" dirty="0"/>
              <a:t>Generated by DALL-E3</a:t>
            </a:r>
          </a:p>
        </p:txBody>
      </p:sp>
    </p:spTree>
    <p:extLst>
      <p:ext uri="{BB962C8B-B14F-4D97-AF65-F5344CB8AC3E}">
        <p14:creationId xmlns:p14="http://schemas.microsoft.com/office/powerpoint/2010/main" val="1662072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FCF1BF-4B4B-4972-8698-EE9DD96B23B9}"/>
              </a:ext>
            </a:extLst>
          </p:cNvPr>
          <p:cNvSpPr txBox="1">
            <a:spLocks/>
          </p:cNvSpPr>
          <p:nvPr/>
        </p:nvSpPr>
        <p:spPr>
          <a:xfrm>
            <a:off x="55853" y="755369"/>
            <a:ext cx="1492210"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4- Results</a:t>
            </a:r>
          </a:p>
        </p:txBody>
      </p:sp>
      <p:pic>
        <p:nvPicPr>
          <p:cNvPr id="4" name="Picture 3">
            <a:extLst>
              <a:ext uri="{FF2B5EF4-FFF2-40B4-BE49-F238E27FC236}">
                <a16:creationId xmlns:a16="http://schemas.microsoft.com/office/drawing/2014/main" id="{939D60AE-3F4C-4C5B-A4F3-F862E6533F17}"/>
              </a:ext>
            </a:extLst>
          </p:cNvPr>
          <p:cNvPicPr>
            <a:picLocks noChangeAspect="1"/>
          </p:cNvPicPr>
          <p:nvPr/>
        </p:nvPicPr>
        <p:blipFill>
          <a:blip r:embed="rId2"/>
          <a:stretch>
            <a:fillRect/>
          </a:stretch>
        </p:blipFill>
        <p:spPr>
          <a:xfrm>
            <a:off x="606108" y="190465"/>
            <a:ext cx="1080800" cy="378280"/>
          </a:xfrm>
          <a:prstGeom prst="rect">
            <a:avLst/>
          </a:prstGeom>
        </p:spPr>
      </p:pic>
      <p:pic>
        <p:nvPicPr>
          <p:cNvPr id="5" name="Picture 4">
            <a:extLst>
              <a:ext uri="{FF2B5EF4-FFF2-40B4-BE49-F238E27FC236}">
                <a16:creationId xmlns:a16="http://schemas.microsoft.com/office/drawing/2014/main" id="{0254C3A6-C476-4DB1-9D1C-9340EF715868}"/>
              </a:ext>
            </a:extLst>
          </p:cNvPr>
          <p:cNvPicPr>
            <a:picLocks noChangeAspect="1"/>
          </p:cNvPicPr>
          <p:nvPr/>
        </p:nvPicPr>
        <p:blipFill>
          <a:blip r:embed="rId3"/>
          <a:stretch>
            <a:fillRect/>
          </a:stretch>
        </p:blipFill>
        <p:spPr>
          <a:xfrm>
            <a:off x="7194403" y="144682"/>
            <a:ext cx="1865731" cy="514383"/>
          </a:xfrm>
          <a:prstGeom prst="rect">
            <a:avLst/>
          </a:prstGeom>
        </p:spPr>
      </p:pic>
      <p:pic>
        <p:nvPicPr>
          <p:cNvPr id="7" name="Picture 6">
            <a:extLst>
              <a:ext uri="{FF2B5EF4-FFF2-40B4-BE49-F238E27FC236}">
                <a16:creationId xmlns:a16="http://schemas.microsoft.com/office/drawing/2014/main" id="{8C240C3F-A797-44AE-9915-FAF7DB9F041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9032" y="803927"/>
            <a:ext cx="5411102" cy="4147102"/>
          </a:xfrm>
          <a:prstGeom prst="rect">
            <a:avLst/>
          </a:prstGeom>
          <a:noFill/>
          <a:ln>
            <a:noFill/>
          </a:ln>
        </p:spPr>
      </p:pic>
      <p:pic>
        <p:nvPicPr>
          <p:cNvPr id="2" name="Picture 1">
            <a:extLst>
              <a:ext uri="{FF2B5EF4-FFF2-40B4-BE49-F238E27FC236}">
                <a16:creationId xmlns:a16="http://schemas.microsoft.com/office/drawing/2014/main" id="{48A0C74F-3FF3-47D0-B846-4D9CB50B4341}"/>
              </a:ext>
            </a:extLst>
          </p:cNvPr>
          <p:cNvPicPr>
            <a:picLocks noChangeAspect="1"/>
          </p:cNvPicPr>
          <p:nvPr/>
        </p:nvPicPr>
        <p:blipFill>
          <a:blip r:embed="rId5"/>
          <a:stretch>
            <a:fillRect/>
          </a:stretch>
        </p:blipFill>
        <p:spPr>
          <a:xfrm>
            <a:off x="801958" y="5095891"/>
            <a:ext cx="9087852" cy="1333618"/>
          </a:xfrm>
          <a:prstGeom prst="rect">
            <a:avLst/>
          </a:prstGeom>
          <a:ln>
            <a:noFill/>
          </a:ln>
          <a:effectLst>
            <a:outerShdw blurRad="190500" algn="tl" rotWithShape="0">
              <a:srgbClr val="000000">
                <a:alpha val="70000"/>
              </a:srgbClr>
            </a:outerShdw>
          </a:effectLst>
        </p:spPr>
      </p:pic>
      <p:sp>
        <p:nvSpPr>
          <p:cNvPr id="9" name="Rectangle 8">
            <a:extLst>
              <a:ext uri="{FF2B5EF4-FFF2-40B4-BE49-F238E27FC236}">
                <a16:creationId xmlns:a16="http://schemas.microsoft.com/office/drawing/2014/main" id="{442CEE05-C413-44A7-8AC2-697A74B5A1C7}"/>
              </a:ext>
            </a:extLst>
          </p:cNvPr>
          <p:cNvSpPr/>
          <p:nvPr/>
        </p:nvSpPr>
        <p:spPr>
          <a:xfrm>
            <a:off x="119311" y="1060427"/>
            <a:ext cx="1567597" cy="49345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4x4 map 20K </a:t>
            </a:r>
          </a:p>
        </p:txBody>
      </p:sp>
      <p:graphicFrame>
        <p:nvGraphicFramePr>
          <p:cNvPr id="8" name="Table 7">
            <a:extLst>
              <a:ext uri="{FF2B5EF4-FFF2-40B4-BE49-F238E27FC236}">
                <a16:creationId xmlns:a16="http://schemas.microsoft.com/office/drawing/2014/main" id="{4F6198AB-547C-4887-A9D5-D9884C93EC90}"/>
              </a:ext>
            </a:extLst>
          </p:cNvPr>
          <p:cNvGraphicFramePr>
            <a:graphicFrameLocks noGrp="1"/>
          </p:cNvGraphicFramePr>
          <p:nvPr>
            <p:extLst>
              <p:ext uri="{D42A27DB-BD31-4B8C-83A1-F6EECF244321}">
                <p14:modId xmlns:p14="http://schemas.microsoft.com/office/powerpoint/2010/main" val="1935330500"/>
              </p:ext>
            </p:extLst>
          </p:nvPr>
        </p:nvGraphicFramePr>
        <p:xfrm>
          <a:off x="119311" y="2247825"/>
          <a:ext cx="3492952" cy="1676400"/>
        </p:xfrm>
        <a:graphic>
          <a:graphicData uri="http://schemas.openxmlformats.org/drawingml/2006/table">
            <a:tbl>
              <a:tblPr firstRow="1" firstCol="1" bandRow="1"/>
              <a:tblGrid>
                <a:gridCol w="1056183">
                  <a:extLst>
                    <a:ext uri="{9D8B030D-6E8A-4147-A177-3AD203B41FA5}">
                      <a16:colId xmlns:a16="http://schemas.microsoft.com/office/drawing/2014/main" val="715198548"/>
                    </a:ext>
                  </a:extLst>
                </a:gridCol>
                <a:gridCol w="639091">
                  <a:extLst>
                    <a:ext uri="{9D8B030D-6E8A-4147-A177-3AD203B41FA5}">
                      <a16:colId xmlns:a16="http://schemas.microsoft.com/office/drawing/2014/main" val="3903233220"/>
                    </a:ext>
                  </a:extLst>
                </a:gridCol>
                <a:gridCol w="1797678">
                  <a:extLst>
                    <a:ext uri="{9D8B030D-6E8A-4147-A177-3AD203B41FA5}">
                      <a16:colId xmlns:a16="http://schemas.microsoft.com/office/drawing/2014/main" val="3351354878"/>
                    </a:ext>
                  </a:extLst>
                </a:gridCol>
              </a:tblGrid>
              <a:tr h="200025">
                <a:tc>
                  <a:txBody>
                    <a:bodyPr/>
                    <a:lstStyle/>
                    <a:p>
                      <a:pPr algn="ctr"/>
                      <a:r>
                        <a:rPr lang="en-US" sz="1100" b="1">
                          <a:solidFill>
                            <a:srgbClr val="000000"/>
                          </a:solidFill>
                          <a:effectLst/>
                          <a:latin typeface="Times New Roman" panose="02020603050405020304" pitchFamily="18" charset="0"/>
                          <a:ea typeface="Times New Roman" panose="02020603050405020304" pitchFamily="18" charset="0"/>
                        </a:rPr>
                        <a:t>Characteristics of Environment</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000000"/>
                          </a:solidFill>
                          <a:effectLst/>
                          <a:latin typeface="Times New Roman" panose="02020603050405020304" pitchFamily="18" charset="0"/>
                          <a:ea typeface="Times New Roman" panose="02020603050405020304" pitchFamily="18" charset="0"/>
                        </a:rPr>
                        <a:t>Impact </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dirty="0">
                          <a:solidFill>
                            <a:srgbClr val="000000"/>
                          </a:solidFill>
                          <a:effectLst/>
                          <a:latin typeface="Times New Roman" panose="02020603050405020304" pitchFamily="18" charset="0"/>
                          <a:ea typeface="Times New Roman" panose="02020603050405020304" pitchFamily="18" charset="0"/>
                        </a:rPr>
                        <a:t>considerations</a:t>
                      </a:r>
                      <a:endParaRPr lang="en-US" sz="1100" dirty="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8343557"/>
                  </a:ext>
                </a:extLst>
              </a:tr>
              <a:tr h="209550">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Path width</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Low to Medium</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largely dependent on other characteristics</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585515280"/>
                  </a:ext>
                </a:extLst>
              </a:tr>
              <a:tr h="209550">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Number of Routes to Goal</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Low to Medium</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r>
                        <a:rPr lang="en-US" sz="1100" dirty="0">
                          <a:solidFill>
                            <a:srgbClr val="000000"/>
                          </a:solidFill>
                          <a:effectLst/>
                          <a:latin typeface="Times New Roman" panose="02020603050405020304" pitchFamily="18" charset="0"/>
                          <a:ea typeface="Times New Roman" panose="02020603050405020304" pitchFamily="18" charset="0"/>
                        </a:rPr>
                        <a:t>Unusual barriers could affect the impact</a:t>
                      </a:r>
                      <a:endParaRPr lang="en-US" sz="1100" dirty="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255414750"/>
                  </a:ext>
                </a:extLst>
              </a:tr>
              <a:tr h="400050">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Length of Routs</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Medium to High</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US" sz="1100" dirty="0">
                          <a:solidFill>
                            <a:srgbClr val="000000"/>
                          </a:solidFill>
                          <a:effectLst/>
                          <a:latin typeface="Times New Roman" panose="02020603050405020304" pitchFamily="18" charset="0"/>
                          <a:ea typeface="Times New Roman" panose="02020603050405020304" pitchFamily="18" charset="0"/>
                        </a:rPr>
                        <a:t>The cost of calculation increases exponentially with the number of cells. </a:t>
                      </a:r>
                      <a:endParaRPr lang="en-US" sz="1100" dirty="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695547644"/>
                  </a:ext>
                </a:extLst>
              </a:tr>
            </a:tbl>
          </a:graphicData>
        </a:graphic>
      </p:graphicFrame>
      <p:graphicFrame>
        <p:nvGraphicFramePr>
          <p:cNvPr id="11" name="Diagram 10">
            <a:extLst>
              <a:ext uri="{FF2B5EF4-FFF2-40B4-BE49-F238E27FC236}">
                <a16:creationId xmlns:a16="http://schemas.microsoft.com/office/drawing/2014/main" id="{9D9C99A6-9F07-4C54-9E5A-6F8BFDC1658D}"/>
              </a:ext>
            </a:extLst>
          </p:cNvPr>
          <p:cNvGraphicFramePr/>
          <p:nvPr>
            <p:extLst>
              <p:ext uri="{D42A27DB-BD31-4B8C-83A1-F6EECF244321}">
                <p14:modId xmlns:p14="http://schemas.microsoft.com/office/powerpoint/2010/main" val="4087462016"/>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TextBox 11">
            <a:extLst>
              <a:ext uri="{FF2B5EF4-FFF2-40B4-BE49-F238E27FC236}">
                <a16:creationId xmlns:a16="http://schemas.microsoft.com/office/drawing/2014/main" id="{8E7D98BC-31B2-487B-8DE9-B7A109EEB0BA}"/>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8/11</a:t>
            </a:r>
          </a:p>
        </p:txBody>
      </p:sp>
    </p:spTree>
    <p:extLst>
      <p:ext uri="{BB962C8B-B14F-4D97-AF65-F5344CB8AC3E}">
        <p14:creationId xmlns:p14="http://schemas.microsoft.com/office/powerpoint/2010/main" val="326795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FCF1BF-4B4B-4972-8698-EE9DD96B23B9}"/>
              </a:ext>
            </a:extLst>
          </p:cNvPr>
          <p:cNvSpPr txBox="1">
            <a:spLocks/>
          </p:cNvSpPr>
          <p:nvPr/>
        </p:nvSpPr>
        <p:spPr>
          <a:xfrm>
            <a:off x="55853" y="755369"/>
            <a:ext cx="1492210"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4- Results</a:t>
            </a:r>
          </a:p>
        </p:txBody>
      </p:sp>
      <p:pic>
        <p:nvPicPr>
          <p:cNvPr id="4" name="Picture 3">
            <a:extLst>
              <a:ext uri="{FF2B5EF4-FFF2-40B4-BE49-F238E27FC236}">
                <a16:creationId xmlns:a16="http://schemas.microsoft.com/office/drawing/2014/main" id="{939D60AE-3F4C-4C5B-A4F3-F862E6533F17}"/>
              </a:ext>
            </a:extLst>
          </p:cNvPr>
          <p:cNvPicPr>
            <a:picLocks noChangeAspect="1"/>
          </p:cNvPicPr>
          <p:nvPr/>
        </p:nvPicPr>
        <p:blipFill>
          <a:blip r:embed="rId2"/>
          <a:stretch>
            <a:fillRect/>
          </a:stretch>
        </p:blipFill>
        <p:spPr>
          <a:xfrm>
            <a:off x="606108" y="190465"/>
            <a:ext cx="1080800" cy="378280"/>
          </a:xfrm>
          <a:prstGeom prst="rect">
            <a:avLst/>
          </a:prstGeom>
        </p:spPr>
      </p:pic>
      <p:pic>
        <p:nvPicPr>
          <p:cNvPr id="5" name="Picture 4">
            <a:extLst>
              <a:ext uri="{FF2B5EF4-FFF2-40B4-BE49-F238E27FC236}">
                <a16:creationId xmlns:a16="http://schemas.microsoft.com/office/drawing/2014/main" id="{0254C3A6-C476-4DB1-9D1C-9340EF715868}"/>
              </a:ext>
            </a:extLst>
          </p:cNvPr>
          <p:cNvPicPr>
            <a:picLocks noChangeAspect="1"/>
          </p:cNvPicPr>
          <p:nvPr/>
        </p:nvPicPr>
        <p:blipFill>
          <a:blip r:embed="rId3"/>
          <a:stretch>
            <a:fillRect/>
          </a:stretch>
        </p:blipFill>
        <p:spPr>
          <a:xfrm>
            <a:off x="7194403" y="144682"/>
            <a:ext cx="1865731" cy="514383"/>
          </a:xfrm>
          <a:prstGeom prst="rect">
            <a:avLst/>
          </a:prstGeom>
        </p:spPr>
      </p:pic>
      <p:sp>
        <p:nvSpPr>
          <p:cNvPr id="9" name="Rectangle 8">
            <a:extLst>
              <a:ext uri="{FF2B5EF4-FFF2-40B4-BE49-F238E27FC236}">
                <a16:creationId xmlns:a16="http://schemas.microsoft.com/office/drawing/2014/main" id="{442CEE05-C413-44A7-8AC2-697A74B5A1C7}"/>
              </a:ext>
            </a:extLst>
          </p:cNvPr>
          <p:cNvSpPr/>
          <p:nvPr/>
        </p:nvSpPr>
        <p:spPr>
          <a:xfrm>
            <a:off x="119311" y="1628058"/>
            <a:ext cx="1567597" cy="493458"/>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5x5 map 90K </a:t>
            </a:r>
          </a:p>
        </p:txBody>
      </p:sp>
      <p:pic>
        <p:nvPicPr>
          <p:cNvPr id="6" name="Picture 5">
            <a:extLst>
              <a:ext uri="{FF2B5EF4-FFF2-40B4-BE49-F238E27FC236}">
                <a16:creationId xmlns:a16="http://schemas.microsoft.com/office/drawing/2014/main" id="{6AB9665D-E6AA-4111-B96C-4C20E0929F2E}"/>
              </a:ext>
            </a:extLst>
          </p:cNvPr>
          <p:cNvPicPr>
            <a:picLocks noChangeAspect="1"/>
          </p:cNvPicPr>
          <p:nvPr/>
        </p:nvPicPr>
        <p:blipFill>
          <a:blip r:embed="rId4"/>
          <a:stretch>
            <a:fillRect/>
          </a:stretch>
        </p:blipFill>
        <p:spPr>
          <a:xfrm>
            <a:off x="729915" y="5115558"/>
            <a:ext cx="9577137" cy="1393711"/>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30872F53-1241-4BE7-ACD9-21A6E4DDFAB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3001" y="1060427"/>
            <a:ext cx="5675797" cy="3958824"/>
          </a:xfrm>
          <a:prstGeom prst="rect">
            <a:avLst/>
          </a:prstGeom>
          <a:noFill/>
          <a:ln>
            <a:noFill/>
          </a:ln>
        </p:spPr>
      </p:pic>
      <p:sp>
        <p:nvSpPr>
          <p:cNvPr id="11" name="Rectangle 10">
            <a:extLst>
              <a:ext uri="{FF2B5EF4-FFF2-40B4-BE49-F238E27FC236}">
                <a16:creationId xmlns:a16="http://schemas.microsoft.com/office/drawing/2014/main" id="{4197B16A-FE75-42F6-BA88-560A61B6087F}"/>
              </a:ext>
            </a:extLst>
          </p:cNvPr>
          <p:cNvSpPr/>
          <p:nvPr/>
        </p:nvSpPr>
        <p:spPr>
          <a:xfrm>
            <a:off x="119311" y="1060427"/>
            <a:ext cx="1567597" cy="49345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4x4 map 20K </a:t>
            </a:r>
          </a:p>
        </p:txBody>
      </p:sp>
      <p:graphicFrame>
        <p:nvGraphicFramePr>
          <p:cNvPr id="12" name="Table 11">
            <a:extLst>
              <a:ext uri="{FF2B5EF4-FFF2-40B4-BE49-F238E27FC236}">
                <a16:creationId xmlns:a16="http://schemas.microsoft.com/office/drawing/2014/main" id="{93CAF22A-CE52-43AC-A12E-5E42F8374D4F}"/>
              </a:ext>
            </a:extLst>
          </p:cNvPr>
          <p:cNvGraphicFramePr>
            <a:graphicFrameLocks noGrp="1"/>
          </p:cNvGraphicFramePr>
          <p:nvPr>
            <p:extLst>
              <p:ext uri="{D42A27DB-BD31-4B8C-83A1-F6EECF244321}">
                <p14:modId xmlns:p14="http://schemas.microsoft.com/office/powerpoint/2010/main" val="2989103976"/>
              </p:ext>
            </p:extLst>
          </p:nvPr>
        </p:nvGraphicFramePr>
        <p:xfrm>
          <a:off x="255668" y="2347048"/>
          <a:ext cx="3490163" cy="2179320"/>
        </p:xfrm>
        <a:graphic>
          <a:graphicData uri="http://schemas.openxmlformats.org/drawingml/2006/table">
            <a:tbl>
              <a:tblPr firstRow="1" firstCol="1" bandRow="1"/>
              <a:tblGrid>
                <a:gridCol w="1055339">
                  <a:extLst>
                    <a:ext uri="{9D8B030D-6E8A-4147-A177-3AD203B41FA5}">
                      <a16:colId xmlns:a16="http://schemas.microsoft.com/office/drawing/2014/main" val="6087036"/>
                    </a:ext>
                  </a:extLst>
                </a:gridCol>
                <a:gridCol w="638581">
                  <a:extLst>
                    <a:ext uri="{9D8B030D-6E8A-4147-A177-3AD203B41FA5}">
                      <a16:colId xmlns:a16="http://schemas.microsoft.com/office/drawing/2014/main" val="2874028866"/>
                    </a:ext>
                  </a:extLst>
                </a:gridCol>
                <a:gridCol w="1796243">
                  <a:extLst>
                    <a:ext uri="{9D8B030D-6E8A-4147-A177-3AD203B41FA5}">
                      <a16:colId xmlns:a16="http://schemas.microsoft.com/office/drawing/2014/main" val="3799777572"/>
                    </a:ext>
                  </a:extLst>
                </a:gridCol>
              </a:tblGrid>
              <a:tr h="200025">
                <a:tc>
                  <a:txBody>
                    <a:bodyPr/>
                    <a:lstStyle/>
                    <a:p>
                      <a:pPr algn="ctr"/>
                      <a:r>
                        <a:rPr lang="en-US" sz="1100" b="1">
                          <a:solidFill>
                            <a:srgbClr val="000000"/>
                          </a:solidFill>
                          <a:effectLst/>
                          <a:latin typeface="Times New Roman" panose="02020603050405020304" pitchFamily="18" charset="0"/>
                          <a:ea typeface="Times New Roman" panose="02020603050405020304" pitchFamily="18" charset="0"/>
                        </a:rPr>
                        <a:t>Characteristics of Environment</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000000"/>
                          </a:solidFill>
                          <a:effectLst/>
                          <a:latin typeface="Times New Roman" panose="02020603050405020304" pitchFamily="18" charset="0"/>
                          <a:ea typeface="Times New Roman" panose="02020603050405020304" pitchFamily="18" charset="0"/>
                        </a:rPr>
                        <a:t>Impact </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100" b="1">
                          <a:solidFill>
                            <a:srgbClr val="000000"/>
                          </a:solidFill>
                          <a:effectLst/>
                          <a:latin typeface="Times New Roman" panose="02020603050405020304" pitchFamily="18" charset="0"/>
                          <a:ea typeface="Times New Roman" panose="02020603050405020304" pitchFamily="18" charset="0"/>
                        </a:rPr>
                        <a:t>considerations</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2762094"/>
                  </a:ext>
                </a:extLst>
              </a:tr>
              <a:tr h="209550">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Path width</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Low to Medium</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largely dependent on other characteristics</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705593552"/>
                  </a:ext>
                </a:extLst>
              </a:tr>
              <a:tr h="209550">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Number of Routes to Goal</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Low to Medium</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Unusual barriers could affect the impact</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132713950"/>
                  </a:ext>
                </a:extLst>
              </a:tr>
              <a:tr h="400050">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Length of Routs</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Medium to High</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The cost of calculation increases exponentially with the number of cells. </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86878282"/>
                  </a:ext>
                </a:extLst>
              </a:tr>
              <a:tr h="390525">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Grid number of Cells</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a:r>
                        <a:rPr lang="en-US" sz="1100">
                          <a:solidFill>
                            <a:srgbClr val="000000"/>
                          </a:solidFill>
                          <a:effectLst/>
                          <a:latin typeface="Times New Roman" panose="02020603050405020304" pitchFamily="18" charset="0"/>
                          <a:ea typeface="Times New Roman" panose="02020603050405020304" pitchFamily="18" charset="0"/>
                        </a:rPr>
                        <a:t>High</a:t>
                      </a:r>
                      <a:endParaRPr lang="en-US" sz="110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a:r>
                        <a:rPr lang="en-US" sz="1100" dirty="0">
                          <a:solidFill>
                            <a:srgbClr val="000000"/>
                          </a:solidFill>
                          <a:effectLst/>
                          <a:latin typeface="Times New Roman" panose="02020603050405020304" pitchFamily="18" charset="0"/>
                          <a:ea typeface="Times New Roman" panose="02020603050405020304" pitchFamily="18" charset="0"/>
                        </a:rPr>
                        <a:t>The cost of calculation increases exponentially with the number of cells.</a:t>
                      </a:r>
                      <a:endParaRPr lang="en-US" sz="1100" dirty="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551146984"/>
                  </a:ext>
                </a:extLst>
              </a:tr>
            </a:tbl>
          </a:graphicData>
        </a:graphic>
      </p:graphicFrame>
      <p:sp>
        <p:nvSpPr>
          <p:cNvPr id="13" name="Arrow: Striped Right 12">
            <a:extLst>
              <a:ext uri="{FF2B5EF4-FFF2-40B4-BE49-F238E27FC236}">
                <a16:creationId xmlns:a16="http://schemas.microsoft.com/office/drawing/2014/main" id="{E5372C1F-3EE4-4DED-A2D6-EB7BDC6EF078}"/>
              </a:ext>
            </a:extLst>
          </p:cNvPr>
          <p:cNvSpPr/>
          <p:nvPr/>
        </p:nvSpPr>
        <p:spPr>
          <a:xfrm rot="5400000">
            <a:off x="1627849" y="1457610"/>
            <a:ext cx="786065" cy="340896"/>
          </a:xfrm>
          <a:prstGeom prst="striped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51EE18-1E22-47E7-9D83-47C533D09BAA}"/>
              </a:ext>
            </a:extLst>
          </p:cNvPr>
          <p:cNvSpPr/>
          <p:nvPr/>
        </p:nvSpPr>
        <p:spPr>
          <a:xfrm>
            <a:off x="255668" y="4576609"/>
            <a:ext cx="3490163" cy="331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effectLst/>
                <a:latin typeface="Times New Roman" panose="02020603050405020304" pitchFamily="18" charset="0"/>
                <a:ea typeface="SimSun" panose="02010600030101010101" pitchFamily="2" charset="-122"/>
              </a:rPr>
              <a:t>Different Unknown Environments Factors and their impact on the performance and reliability</a:t>
            </a:r>
            <a:endParaRPr lang="en-US" sz="1100" dirty="0"/>
          </a:p>
        </p:txBody>
      </p:sp>
      <p:graphicFrame>
        <p:nvGraphicFramePr>
          <p:cNvPr id="15" name="Diagram 14">
            <a:extLst>
              <a:ext uri="{FF2B5EF4-FFF2-40B4-BE49-F238E27FC236}">
                <a16:creationId xmlns:a16="http://schemas.microsoft.com/office/drawing/2014/main" id="{0C67A10B-0A32-4A5E-9CDB-8697CA231255}"/>
              </a:ext>
            </a:extLst>
          </p:cNvPr>
          <p:cNvGraphicFramePr/>
          <p:nvPr>
            <p:extLst>
              <p:ext uri="{D42A27DB-BD31-4B8C-83A1-F6EECF244321}">
                <p14:modId xmlns:p14="http://schemas.microsoft.com/office/powerpoint/2010/main" val="3575970345"/>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TextBox 15">
            <a:extLst>
              <a:ext uri="{FF2B5EF4-FFF2-40B4-BE49-F238E27FC236}">
                <a16:creationId xmlns:a16="http://schemas.microsoft.com/office/drawing/2014/main" id="{98ECFE49-C217-4940-AFA3-980E4334A823}"/>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9/11</a:t>
            </a:r>
          </a:p>
        </p:txBody>
      </p:sp>
    </p:spTree>
    <p:extLst>
      <p:ext uri="{BB962C8B-B14F-4D97-AF65-F5344CB8AC3E}">
        <p14:creationId xmlns:p14="http://schemas.microsoft.com/office/powerpoint/2010/main" val="2626857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FCF1BF-4B4B-4972-8698-EE9DD96B23B9}"/>
              </a:ext>
            </a:extLst>
          </p:cNvPr>
          <p:cNvSpPr txBox="1">
            <a:spLocks/>
          </p:cNvSpPr>
          <p:nvPr/>
        </p:nvSpPr>
        <p:spPr>
          <a:xfrm>
            <a:off x="55853" y="755369"/>
            <a:ext cx="1492210"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4- Results</a:t>
            </a:r>
          </a:p>
        </p:txBody>
      </p:sp>
      <p:pic>
        <p:nvPicPr>
          <p:cNvPr id="4" name="Picture 3">
            <a:extLst>
              <a:ext uri="{FF2B5EF4-FFF2-40B4-BE49-F238E27FC236}">
                <a16:creationId xmlns:a16="http://schemas.microsoft.com/office/drawing/2014/main" id="{939D60AE-3F4C-4C5B-A4F3-F862E6533F17}"/>
              </a:ext>
            </a:extLst>
          </p:cNvPr>
          <p:cNvPicPr>
            <a:picLocks noChangeAspect="1"/>
          </p:cNvPicPr>
          <p:nvPr/>
        </p:nvPicPr>
        <p:blipFill>
          <a:blip r:embed="rId2"/>
          <a:stretch>
            <a:fillRect/>
          </a:stretch>
        </p:blipFill>
        <p:spPr>
          <a:xfrm>
            <a:off x="606108" y="190465"/>
            <a:ext cx="1080800" cy="378280"/>
          </a:xfrm>
          <a:prstGeom prst="rect">
            <a:avLst/>
          </a:prstGeom>
        </p:spPr>
      </p:pic>
      <p:pic>
        <p:nvPicPr>
          <p:cNvPr id="5" name="Picture 4">
            <a:extLst>
              <a:ext uri="{FF2B5EF4-FFF2-40B4-BE49-F238E27FC236}">
                <a16:creationId xmlns:a16="http://schemas.microsoft.com/office/drawing/2014/main" id="{0254C3A6-C476-4DB1-9D1C-9340EF715868}"/>
              </a:ext>
            </a:extLst>
          </p:cNvPr>
          <p:cNvPicPr>
            <a:picLocks noChangeAspect="1"/>
          </p:cNvPicPr>
          <p:nvPr/>
        </p:nvPicPr>
        <p:blipFill>
          <a:blip r:embed="rId3"/>
          <a:stretch>
            <a:fillRect/>
          </a:stretch>
        </p:blipFill>
        <p:spPr>
          <a:xfrm>
            <a:off x="7194403" y="144682"/>
            <a:ext cx="1865731" cy="514383"/>
          </a:xfrm>
          <a:prstGeom prst="rect">
            <a:avLst/>
          </a:prstGeom>
        </p:spPr>
      </p:pic>
      <p:sp>
        <p:nvSpPr>
          <p:cNvPr id="9" name="Rectangle 8">
            <a:extLst>
              <a:ext uri="{FF2B5EF4-FFF2-40B4-BE49-F238E27FC236}">
                <a16:creationId xmlns:a16="http://schemas.microsoft.com/office/drawing/2014/main" id="{442CEE05-C413-44A7-8AC2-697A74B5A1C7}"/>
              </a:ext>
            </a:extLst>
          </p:cNvPr>
          <p:cNvSpPr/>
          <p:nvPr/>
        </p:nvSpPr>
        <p:spPr>
          <a:xfrm>
            <a:off x="192505" y="1594394"/>
            <a:ext cx="1645321" cy="26728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5x5 map 90K </a:t>
            </a:r>
          </a:p>
        </p:txBody>
      </p:sp>
      <p:sp>
        <p:nvSpPr>
          <p:cNvPr id="11" name="Rectangle 10">
            <a:extLst>
              <a:ext uri="{FF2B5EF4-FFF2-40B4-BE49-F238E27FC236}">
                <a16:creationId xmlns:a16="http://schemas.microsoft.com/office/drawing/2014/main" id="{4197B16A-FE75-42F6-BA88-560A61B6087F}"/>
              </a:ext>
            </a:extLst>
          </p:cNvPr>
          <p:cNvSpPr/>
          <p:nvPr/>
        </p:nvSpPr>
        <p:spPr>
          <a:xfrm>
            <a:off x="192505" y="1324712"/>
            <a:ext cx="1645321" cy="26728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4x4 map 20K </a:t>
            </a:r>
          </a:p>
        </p:txBody>
      </p:sp>
      <p:sp>
        <p:nvSpPr>
          <p:cNvPr id="13" name="Arrow: Striped Right 12">
            <a:extLst>
              <a:ext uri="{FF2B5EF4-FFF2-40B4-BE49-F238E27FC236}">
                <a16:creationId xmlns:a16="http://schemas.microsoft.com/office/drawing/2014/main" id="{E5372C1F-3EE4-4DED-A2D6-EB7BDC6EF078}"/>
              </a:ext>
            </a:extLst>
          </p:cNvPr>
          <p:cNvSpPr/>
          <p:nvPr/>
        </p:nvSpPr>
        <p:spPr>
          <a:xfrm rot="5400000">
            <a:off x="1671778" y="1570098"/>
            <a:ext cx="786065" cy="340896"/>
          </a:xfrm>
          <a:prstGeom prst="striped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F317743-179B-490B-8D0C-26499E7C7730}"/>
              </a:ext>
            </a:extLst>
          </p:cNvPr>
          <p:cNvSpPr/>
          <p:nvPr/>
        </p:nvSpPr>
        <p:spPr>
          <a:xfrm>
            <a:off x="194992" y="1861674"/>
            <a:ext cx="1645321" cy="26728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6x6 map 120K </a:t>
            </a:r>
          </a:p>
        </p:txBody>
      </p:sp>
      <p:pic>
        <p:nvPicPr>
          <p:cNvPr id="7" name="Picture 6">
            <a:extLst>
              <a:ext uri="{FF2B5EF4-FFF2-40B4-BE49-F238E27FC236}">
                <a16:creationId xmlns:a16="http://schemas.microsoft.com/office/drawing/2014/main" id="{45B592D4-4855-4B5C-8BFD-63165FE02D41}"/>
              </a:ext>
            </a:extLst>
          </p:cNvPr>
          <p:cNvPicPr>
            <a:picLocks noChangeAspect="1"/>
          </p:cNvPicPr>
          <p:nvPr/>
        </p:nvPicPr>
        <p:blipFill>
          <a:blip r:embed="rId4"/>
          <a:stretch>
            <a:fillRect/>
          </a:stretch>
        </p:blipFill>
        <p:spPr>
          <a:xfrm>
            <a:off x="192505" y="5065325"/>
            <a:ext cx="10496502" cy="1329714"/>
          </a:xfrm>
          <a:prstGeom prst="rect">
            <a:avLst/>
          </a:prstGeom>
        </p:spPr>
      </p:pic>
      <p:pic>
        <p:nvPicPr>
          <p:cNvPr id="15" name="Picture 14">
            <a:extLst>
              <a:ext uri="{FF2B5EF4-FFF2-40B4-BE49-F238E27FC236}">
                <a16:creationId xmlns:a16="http://schemas.microsoft.com/office/drawing/2014/main" id="{B58D0D03-5FBB-4E00-AAA0-D7BC162CA7E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2866" y="1249184"/>
            <a:ext cx="5228005" cy="3548861"/>
          </a:xfrm>
          <a:prstGeom prst="rect">
            <a:avLst/>
          </a:prstGeom>
          <a:noFill/>
          <a:ln>
            <a:noFill/>
          </a:ln>
        </p:spPr>
      </p:pic>
      <p:graphicFrame>
        <p:nvGraphicFramePr>
          <p:cNvPr id="8" name="Table 7">
            <a:extLst>
              <a:ext uri="{FF2B5EF4-FFF2-40B4-BE49-F238E27FC236}">
                <a16:creationId xmlns:a16="http://schemas.microsoft.com/office/drawing/2014/main" id="{0DE790EF-DC95-4385-AF52-D0D9DC158FFF}"/>
              </a:ext>
            </a:extLst>
          </p:cNvPr>
          <p:cNvGraphicFramePr>
            <a:graphicFrameLocks noGrp="1"/>
          </p:cNvGraphicFramePr>
          <p:nvPr>
            <p:extLst>
              <p:ext uri="{D42A27DB-BD31-4B8C-83A1-F6EECF244321}">
                <p14:modId xmlns:p14="http://schemas.microsoft.com/office/powerpoint/2010/main" val="1773792234"/>
              </p:ext>
            </p:extLst>
          </p:nvPr>
        </p:nvGraphicFramePr>
        <p:xfrm>
          <a:off x="192505" y="2823391"/>
          <a:ext cx="3681958" cy="1016000"/>
        </p:xfrm>
        <a:graphic>
          <a:graphicData uri="http://schemas.openxmlformats.org/drawingml/2006/table">
            <a:tbl>
              <a:tblPr firstRow="1" firstCol="1" bandRow="1"/>
              <a:tblGrid>
                <a:gridCol w="1590849">
                  <a:extLst>
                    <a:ext uri="{9D8B030D-6E8A-4147-A177-3AD203B41FA5}">
                      <a16:colId xmlns:a16="http://schemas.microsoft.com/office/drawing/2014/main" val="861850380"/>
                    </a:ext>
                  </a:extLst>
                </a:gridCol>
                <a:gridCol w="639266">
                  <a:extLst>
                    <a:ext uri="{9D8B030D-6E8A-4147-A177-3AD203B41FA5}">
                      <a16:colId xmlns:a16="http://schemas.microsoft.com/office/drawing/2014/main" val="508203186"/>
                    </a:ext>
                  </a:extLst>
                </a:gridCol>
                <a:gridCol w="651759">
                  <a:extLst>
                    <a:ext uri="{9D8B030D-6E8A-4147-A177-3AD203B41FA5}">
                      <a16:colId xmlns:a16="http://schemas.microsoft.com/office/drawing/2014/main" val="2853717084"/>
                    </a:ext>
                  </a:extLst>
                </a:gridCol>
                <a:gridCol w="800084">
                  <a:extLst>
                    <a:ext uri="{9D8B030D-6E8A-4147-A177-3AD203B41FA5}">
                      <a16:colId xmlns:a16="http://schemas.microsoft.com/office/drawing/2014/main" val="795953627"/>
                    </a:ext>
                  </a:extLst>
                </a:gridCol>
              </a:tblGrid>
              <a:tr h="203200">
                <a:tc>
                  <a:txBody>
                    <a:bodyPr/>
                    <a:lstStyle/>
                    <a:p>
                      <a:pPr algn="ctr"/>
                      <a:r>
                        <a:rPr lang="en-US" sz="1050" b="1">
                          <a:solidFill>
                            <a:srgbClr val="000000"/>
                          </a:solidFill>
                          <a:effectLst/>
                          <a:latin typeface="Times New Roman" panose="02020603050405020304" pitchFamily="18" charset="0"/>
                          <a:ea typeface="Times New Roman" panose="02020603050405020304" pitchFamily="18" charset="0"/>
                        </a:rPr>
                        <a:t>Environment</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b="1">
                          <a:solidFill>
                            <a:srgbClr val="000000"/>
                          </a:solidFill>
                          <a:effectLst/>
                          <a:latin typeface="Times New Roman" panose="02020603050405020304" pitchFamily="18" charset="0"/>
                          <a:ea typeface="Times New Roman" panose="02020603050405020304" pitchFamily="18" charset="0"/>
                        </a:rPr>
                        <a:t>4x4</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b="1">
                          <a:solidFill>
                            <a:srgbClr val="000000"/>
                          </a:solidFill>
                          <a:effectLst/>
                          <a:latin typeface="Times New Roman" panose="02020603050405020304" pitchFamily="18" charset="0"/>
                          <a:ea typeface="Times New Roman" panose="02020603050405020304" pitchFamily="18" charset="0"/>
                        </a:rPr>
                        <a:t>5x5</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b="1">
                          <a:solidFill>
                            <a:srgbClr val="000000"/>
                          </a:solidFill>
                          <a:effectLst/>
                          <a:latin typeface="Times New Roman" panose="02020603050405020304" pitchFamily="18" charset="0"/>
                          <a:ea typeface="Times New Roman" panose="02020603050405020304" pitchFamily="18" charset="0"/>
                        </a:rPr>
                        <a:t>6x6</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9583736"/>
                  </a:ext>
                </a:extLst>
              </a:tr>
              <a:tr h="209550">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Scattered (Env 3)</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400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4,500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28,800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694387"/>
                  </a:ext>
                </a:extLst>
              </a:tr>
              <a:tr h="203200">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Mixed (Env 4, Env 5)</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1,000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7,200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120,000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268945"/>
                  </a:ext>
                </a:extLst>
              </a:tr>
              <a:tr h="203200">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Mixed Maze (Env 6)</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1,000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13,500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120,000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600299"/>
                  </a:ext>
                </a:extLst>
              </a:tr>
              <a:tr h="196850">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Pure Maze (Env 2, Env 7)</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a:solidFill>
                            <a:srgbClr val="000000"/>
                          </a:solidFill>
                          <a:effectLst/>
                          <a:latin typeface="Times New Roman" panose="02020603050405020304" pitchFamily="18" charset="0"/>
                          <a:ea typeface="Times New Roman" panose="02020603050405020304" pitchFamily="18" charset="0"/>
                        </a:rPr>
                        <a:t>4,400</a:t>
                      </a:r>
                      <a:endParaRPr lang="en-US" sz="105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050" dirty="0">
                          <a:solidFill>
                            <a:srgbClr val="000000"/>
                          </a:solidFill>
                          <a:effectLst/>
                          <a:latin typeface="Times New Roman" panose="02020603050405020304" pitchFamily="18" charset="0"/>
                          <a:ea typeface="Times New Roman" panose="02020603050405020304" pitchFamily="18" charset="0"/>
                        </a:rPr>
                        <a:t>90,000&gt;</a:t>
                      </a:r>
                      <a:endParaRPr lang="en-US" sz="1050" dirty="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a:r>
                        <a:rPr lang="en-US" sz="1050" dirty="0">
                          <a:solidFill>
                            <a:srgbClr val="000000"/>
                          </a:solidFill>
                          <a:effectLst/>
                          <a:latin typeface="Times New Roman" panose="02020603050405020304" pitchFamily="18" charset="0"/>
                          <a:ea typeface="Times New Roman" panose="02020603050405020304" pitchFamily="18" charset="0"/>
                        </a:rPr>
                        <a:t>120,000&gt;&gt;</a:t>
                      </a:r>
                      <a:endParaRPr lang="en-US" sz="1050" dirty="0">
                        <a:effectLst/>
                        <a:latin typeface="Times New Roman" panose="02020603050405020304" pitchFamily="18" charset="0"/>
                        <a:ea typeface="SimSu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269324731"/>
                  </a:ext>
                </a:extLst>
              </a:tr>
            </a:tbl>
          </a:graphicData>
        </a:graphic>
      </p:graphicFrame>
      <p:sp>
        <p:nvSpPr>
          <p:cNvPr id="16" name="Rectangle 15">
            <a:extLst>
              <a:ext uri="{FF2B5EF4-FFF2-40B4-BE49-F238E27FC236}">
                <a16:creationId xmlns:a16="http://schemas.microsoft.com/office/drawing/2014/main" id="{4432AE5C-21F5-49F1-891E-D43A37CAAA9A}"/>
              </a:ext>
            </a:extLst>
          </p:cNvPr>
          <p:cNvSpPr/>
          <p:nvPr/>
        </p:nvSpPr>
        <p:spPr>
          <a:xfrm>
            <a:off x="197669" y="3941218"/>
            <a:ext cx="3676794" cy="331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i="1" dirty="0">
                <a:effectLst/>
                <a:latin typeface="Times New Roman" panose="02020603050405020304" pitchFamily="18" charset="0"/>
                <a:ea typeface="SimSun" panose="02010600030101010101" pitchFamily="2" charset="-122"/>
              </a:rPr>
              <a:t>Convergence rate for 80% reliability for each map type/ grid size</a:t>
            </a:r>
            <a:endParaRPr lang="en-US" sz="1100" dirty="0"/>
          </a:p>
        </p:txBody>
      </p:sp>
      <p:graphicFrame>
        <p:nvGraphicFramePr>
          <p:cNvPr id="17" name="Diagram 16">
            <a:extLst>
              <a:ext uri="{FF2B5EF4-FFF2-40B4-BE49-F238E27FC236}">
                <a16:creationId xmlns:a16="http://schemas.microsoft.com/office/drawing/2014/main" id="{C971573D-F96F-48D5-B69D-C7335712722A}"/>
              </a:ext>
            </a:extLst>
          </p:cNvPr>
          <p:cNvGraphicFramePr/>
          <p:nvPr>
            <p:extLst>
              <p:ext uri="{D42A27DB-BD31-4B8C-83A1-F6EECF244321}">
                <p14:modId xmlns:p14="http://schemas.microsoft.com/office/powerpoint/2010/main" val="926079337"/>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TextBox 17">
            <a:extLst>
              <a:ext uri="{FF2B5EF4-FFF2-40B4-BE49-F238E27FC236}">
                <a16:creationId xmlns:a16="http://schemas.microsoft.com/office/drawing/2014/main" id="{4E5CF037-911D-4BEF-A173-0AA39F05AC5C}"/>
              </a:ext>
            </a:extLst>
          </p:cNvPr>
          <p:cNvSpPr txBox="1"/>
          <p:nvPr/>
        </p:nvSpPr>
        <p:spPr>
          <a:xfrm>
            <a:off x="11197390" y="6216315"/>
            <a:ext cx="847668"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10/11</a:t>
            </a:r>
          </a:p>
        </p:txBody>
      </p:sp>
    </p:spTree>
    <p:extLst>
      <p:ext uri="{BB962C8B-B14F-4D97-AF65-F5344CB8AC3E}">
        <p14:creationId xmlns:p14="http://schemas.microsoft.com/office/powerpoint/2010/main" val="572453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FCF1BF-4B4B-4972-8698-EE9DD96B23B9}"/>
              </a:ext>
            </a:extLst>
          </p:cNvPr>
          <p:cNvSpPr txBox="1">
            <a:spLocks/>
          </p:cNvSpPr>
          <p:nvPr/>
        </p:nvSpPr>
        <p:spPr>
          <a:xfrm>
            <a:off x="55853" y="755369"/>
            <a:ext cx="1492210"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5- Future Works</a:t>
            </a:r>
          </a:p>
        </p:txBody>
      </p:sp>
      <p:pic>
        <p:nvPicPr>
          <p:cNvPr id="4" name="Picture 3">
            <a:extLst>
              <a:ext uri="{FF2B5EF4-FFF2-40B4-BE49-F238E27FC236}">
                <a16:creationId xmlns:a16="http://schemas.microsoft.com/office/drawing/2014/main" id="{939D60AE-3F4C-4C5B-A4F3-F862E6533F17}"/>
              </a:ext>
            </a:extLst>
          </p:cNvPr>
          <p:cNvPicPr>
            <a:picLocks noChangeAspect="1"/>
          </p:cNvPicPr>
          <p:nvPr/>
        </p:nvPicPr>
        <p:blipFill>
          <a:blip r:embed="rId2"/>
          <a:stretch>
            <a:fillRect/>
          </a:stretch>
        </p:blipFill>
        <p:spPr>
          <a:xfrm>
            <a:off x="606108" y="190465"/>
            <a:ext cx="1080800" cy="378280"/>
          </a:xfrm>
          <a:prstGeom prst="rect">
            <a:avLst/>
          </a:prstGeom>
        </p:spPr>
      </p:pic>
      <p:pic>
        <p:nvPicPr>
          <p:cNvPr id="5" name="Picture 4">
            <a:extLst>
              <a:ext uri="{FF2B5EF4-FFF2-40B4-BE49-F238E27FC236}">
                <a16:creationId xmlns:a16="http://schemas.microsoft.com/office/drawing/2014/main" id="{0254C3A6-C476-4DB1-9D1C-9340EF715868}"/>
              </a:ext>
            </a:extLst>
          </p:cNvPr>
          <p:cNvPicPr>
            <a:picLocks noChangeAspect="1"/>
          </p:cNvPicPr>
          <p:nvPr/>
        </p:nvPicPr>
        <p:blipFill>
          <a:blip r:embed="rId3"/>
          <a:stretch>
            <a:fillRect/>
          </a:stretch>
        </p:blipFill>
        <p:spPr>
          <a:xfrm>
            <a:off x="7194403" y="144682"/>
            <a:ext cx="1865731" cy="514383"/>
          </a:xfrm>
          <a:prstGeom prst="rect">
            <a:avLst/>
          </a:prstGeom>
        </p:spPr>
      </p:pic>
      <p:graphicFrame>
        <p:nvGraphicFramePr>
          <p:cNvPr id="17" name="Diagram 16">
            <a:extLst>
              <a:ext uri="{FF2B5EF4-FFF2-40B4-BE49-F238E27FC236}">
                <a16:creationId xmlns:a16="http://schemas.microsoft.com/office/drawing/2014/main" id="{33EEDC1E-594C-4B0D-A68E-38808936C0B3}"/>
              </a:ext>
            </a:extLst>
          </p:cNvPr>
          <p:cNvGraphicFramePr/>
          <p:nvPr>
            <p:extLst>
              <p:ext uri="{D42A27DB-BD31-4B8C-83A1-F6EECF244321}">
                <p14:modId xmlns:p14="http://schemas.microsoft.com/office/powerpoint/2010/main" val="3120382534"/>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TextBox 17">
            <a:extLst>
              <a:ext uri="{FF2B5EF4-FFF2-40B4-BE49-F238E27FC236}">
                <a16:creationId xmlns:a16="http://schemas.microsoft.com/office/drawing/2014/main" id="{2CF0FAF6-5843-48F7-B676-BF92B8C32CCC}"/>
              </a:ext>
            </a:extLst>
          </p:cNvPr>
          <p:cNvSpPr txBox="1"/>
          <p:nvPr/>
        </p:nvSpPr>
        <p:spPr>
          <a:xfrm>
            <a:off x="11197390" y="6216315"/>
            <a:ext cx="851836"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11/11</a:t>
            </a:r>
          </a:p>
        </p:txBody>
      </p:sp>
      <p:graphicFrame>
        <p:nvGraphicFramePr>
          <p:cNvPr id="2" name="Diagram 1">
            <a:extLst>
              <a:ext uri="{FF2B5EF4-FFF2-40B4-BE49-F238E27FC236}">
                <a16:creationId xmlns:a16="http://schemas.microsoft.com/office/drawing/2014/main" id="{82C92E70-0A5D-4EF9-A7E6-4A01314BD0AC}"/>
              </a:ext>
            </a:extLst>
          </p:cNvPr>
          <p:cNvGraphicFramePr/>
          <p:nvPr>
            <p:extLst>
              <p:ext uri="{D42A27DB-BD31-4B8C-83A1-F6EECF244321}">
                <p14:modId xmlns:p14="http://schemas.microsoft.com/office/powerpoint/2010/main" val="696276350"/>
              </p:ext>
            </p:extLst>
          </p:nvPr>
        </p:nvGraphicFramePr>
        <p:xfrm>
          <a:off x="-295086" y="1321568"/>
          <a:ext cx="8155718" cy="366971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 name="Picture 5">
            <a:extLst>
              <a:ext uri="{FF2B5EF4-FFF2-40B4-BE49-F238E27FC236}">
                <a16:creationId xmlns:a16="http://schemas.microsoft.com/office/drawing/2014/main" id="{AA06B992-E217-42E7-96E0-BAA8C38CF085}"/>
              </a:ext>
            </a:extLst>
          </p:cNvPr>
          <p:cNvPicPr>
            <a:picLocks noChangeAspect="1"/>
          </p:cNvPicPr>
          <p:nvPr/>
        </p:nvPicPr>
        <p:blipFill>
          <a:blip r:embed="rId14"/>
          <a:stretch>
            <a:fillRect/>
          </a:stretch>
        </p:blipFill>
        <p:spPr>
          <a:xfrm>
            <a:off x="7061731" y="4218631"/>
            <a:ext cx="2367016" cy="2367016"/>
          </a:xfrm>
          <a:prstGeom prst="rect">
            <a:avLst/>
          </a:prstGeom>
        </p:spPr>
      </p:pic>
      <p:sp>
        <p:nvSpPr>
          <p:cNvPr id="10" name="TextBox 9">
            <a:extLst>
              <a:ext uri="{FF2B5EF4-FFF2-40B4-BE49-F238E27FC236}">
                <a16:creationId xmlns:a16="http://schemas.microsoft.com/office/drawing/2014/main" id="{99697EBD-F48C-4B68-866C-27B0C66135E4}"/>
              </a:ext>
            </a:extLst>
          </p:cNvPr>
          <p:cNvSpPr txBox="1"/>
          <p:nvPr/>
        </p:nvSpPr>
        <p:spPr>
          <a:xfrm>
            <a:off x="5524131" y="6331731"/>
            <a:ext cx="1537600" cy="253916"/>
          </a:xfrm>
          <a:prstGeom prst="rect">
            <a:avLst/>
          </a:prstGeom>
          <a:solidFill>
            <a:schemeClr val="accent6">
              <a:lumMod val="40000"/>
              <a:lumOff val="60000"/>
            </a:schemeClr>
          </a:solidFill>
        </p:spPr>
        <p:txBody>
          <a:bodyPr wrap="none" rtlCol="0">
            <a:spAutoFit/>
          </a:bodyPr>
          <a:lstStyle/>
          <a:p>
            <a:r>
              <a:rPr lang="en-US" sz="1050" dirty="0"/>
              <a:t>Generated by DALL-E3</a:t>
            </a:r>
          </a:p>
        </p:txBody>
      </p:sp>
      <p:sp>
        <p:nvSpPr>
          <p:cNvPr id="11" name="TextBox 10">
            <a:extLst>
              <a:ext uri="{FF2B5EF4-FFF2-40B4-BE49-F238E27FC236}">
                <a16:creationId xmlns:a16="http://schemas.microsoft.com/office/drawing/2014/main" id="{9CF55A62-47E5-4814-AB37-E248037002D1}"/>
              </a:ext>
            </a:extLst>
          </p:cNvPr>
          <p:cNvSpPr txBox="1"/>
          <p:nvPr/>
        </p:nvSpPr>
        <p:spPr>
          <a:xfrm>
            <a:off x="960273" y="5625577"/>
            <a:ext cx="3605959" cy="954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400" dirty="0"/>
              <a:t>Contact Information:</a:t>
            </a:r>
          </a:p>
          <a:p>
            <a:endParaRPr lang="en-US" sz="1400" dirty="0"/>
          </a:p>
          <a:p>
            <a:r>
              <a:rPr lang="en-US" sz="1400" u="sng" dirty="0" err="1"/>
              <a:t>Linkedin</a:t>
            </a:r>
            <a:r>
              <a:rPr lang="en-US" sz="1400" u="sng" dirty="0"/>
              <a:t> ID </a:t>
            </a:r>
            <a:r>
              <a:rPr lang="en-US" sz="1400" dirty="0"/>
              <a:t>: </a:t>
            </a:r>
            <a:r>
              <a:rPr lang="en-US" sz="1400" b="1" dirty="0" err="1">
                <a:effectLst>
                  <a:outerShdw blurRad="38100" dist="38100" dir="2700000" algn="tl">
                    <a:srgbClr val="000000">
                      <a:alpha val="43137"/>
                    </a:srgbClr>
                  </a:outerShdw>
                </a:effectLst>
              </a:rPr>
              <a:t>AmirhNrn</a:t>
            </a:r>
            <a:endParaRPr lang="en-US" sz="1400" b="1" dirty="0">
              <a:effectLst>
                <a:outerShdw blurRad="38100" dist="38100" dir="2700000" algn="tl">
                  <a:srgbClr val="000000">
                    <a:alpha val="43137"/>
                  </a:srgbClr>
                </a:outerShdw>
              </a:effectLst>
            </a:endParaRPr>
          </a:p>
          <a:p>
            <a:r>
              <a:rPr lang="en-US" sz="1400" u="sng" dirty="0"/>
              <a:t>Email: </a:t>
            </a:r>
            <a:r>
              <a:rPr lang="en-US" sz="1400" b="1" dirty="0"/>
              <a:t>ahn.paf@yahoo.com </a:t>
            </a:r>
          </a:p>
        </p:txBody>
      </p:sp>
    </p:spTree>
    <p:extLst>
      <p:ext uri="{BB962C8B-B14F-4D97-AF65-F5344CB8AC3E}">
        <p14:creationId xmlns:p14="http://schemas.microsoft.com/office/powerpoint/2010/main" val="56274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D641001-B001-426F-8C23-8D8BBA6E0D95}"/>
              </a:ext>
            </a:extLst>
          </p:cNvPr>
          <p:cNvGraphicFramePr/>
          <p:nvPr>
            <p:extLst>
              <p:ext uri="{D42A27DB-BD31-4B8C-83A1-F6EECF244321}">
                <p14:modId xmlns:p14="http://schemas.microsoft.com/office/powerpoint/2010/main" val="3440193432"/>
              </p:ext>
            </p:extLst>
          </p:nvPr>
        </p:nvGraphicFramePr>
        <p:xfrm>
          <a:off x="922423" y="1778000"/>
          <a:ext cx="6745704" cy="3941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6C59DD0-859B-4B95-BBC0-E21E6AA9474A}"/>
              </a:ext>
            </a:extLst>
          </p:cNvPr>
          <p:cNvPicPr>
            <a:picLocks noChangeAspect="1"/>
          </p:cNvPicPr>
          <p:nvPr/>
        </p:nvPicPr>
        <p:blipFill>
          <a:blip r:embed="rId8"/>
          <a:stretch>
            <a:fillRect/>
          </a:stretch>
        </p:blipFill>
        <p:spPr>
          <a:xfrm>
            <a:off x="7874355" y="2632663"/>
            <a:ext cx="2371558" cy="2371558"/>
          </a:xfrm>
          <a:prstGeom prst="rect">
            <a:avLst/>
          </a:prstGeom>
        </p:spPr>
      </p:pic>
      <p:pic>
        <p:nvPicPr>
          <p:cNvPr id="9" name="Picture 8">
            <a:extLst>
              <a:ext uri="{FF2B5EF4-FFF2-40B4-BE49-F238E27FC236}">
                <a16:creationId xmlns:a16="http://schemas.microsoft.com/office/drawing/2014/main" id="{F0CE9E26-FE70-4C0D-88FF-A88B400BEC1D}"/>
              </a:ext>
            </a:extLst>
          </p:cNvPr>
          <p:cNvPicPr>
            <a:picLocks noChangeAspect="1"/>
          </p:cNvPicPr>
          <p:nvPr/>
        </p:nvPicPr>
        <p:blipFill>
          <a:blip r:embed="rId9"/>
          <a:stretch>
            <a:fillRect/>
          </a:stretch>
        </p:blipFill>
        <p:spPr>
          <a:xfrm>
            <a:off x="606108" y="190465"/>
            <a:ext cx="1080800" cy="378280"/>
          </a:xfrm>
          <a:prstGeom prst="rect">
            <a:avLst/>
          </a:prstGeom>
        </p:spPr>
      </p:pic>
      <p:pic>
        <p:nvPicPr>
          <p:cNvPr id="10" name="Picture 9">
            <a:extLst>
              <a:ext uri="{FF2B5EF4-FFF2-40B4-BE49-F238E27FC236}">
                <a16:creationId xmlns:a16="http://schemas.microsoft.com/office/drawing/2014/main" id="{4A46E2EA-28EF-4D21-9318-4E358BAB7A00}"/>
              </a:ext>
            </a:extLst>
          </p:cNvPr>
          <p:cNvPicPr>
            <a:picLocks noChangeAspect="1"/>
          </p:cNvPicPr>
          <p:nvPr/>
        </p:nvPicPr>
        <p:blipFill>
          <a:blip r:embed="rId10"/>
          <a:stretch>
            <a:fillRect/>
          </a:stretch>
        </p:blipFill>
        <p:spPr>
          <a:xfrm>
            <a:off x="7194403" y="144682"/>
            <a:ext cx="1865731" cy="514383"/>
          </a:xfrm>
          <a:prstGeom prst="rect">
            <a:avLst/>
          </a:prstGeom>
        </p:spPr>
      </p:pic>
      <p:sp>
        <p:nvSpPr>
          <p:cNvPr id="11" name="Title 1">
            <a:extLst>
              <a:ext uri="{FF2B5EF4-FFF2-40B4-BE49-F238E27FC236}">
                <a16:creationId xmlns:a16="http://schemas.microsoft.com/office/drawing/2014/main" id="{150BD428-D8AC-47BD-9F07-7B631149A238}"/>
              </a:ext>
            </a:extLst>
          </p:cNvPr>
          <p:cNvSpPr txBox="1">
            <a:spLocks/>
          </p:cNvSpPr>
          <p:nvPr/>
        </p:nvSpPr>
        <p:spPr>
          <a:xfrm>
            <a:off x="55853" y="755369"/>
            <a:ext cx="2069726"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Table of Contents:</a:t>
            </a:r>
          </a:p>
        </p:txBody>
      </p:sp>
      <p:sp>
        <p:nvSpPr>
          <p:cNvPr id="3" name="TextBox 2">
            <a:extLst>
              <a:ext uri="{FF2B5EF4-FFF2-40B4-BE49-F238E27FC236}">
                <a16:creationId xmlns:a16="http://schemas.microsoft.com/office/drawing/2014/main" id="{1C91B3D8-6DFA-4278-A762-8F07C9DC7B51}"/>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0/11</a:t>
            </a:r>
          </a:p>
        </p:txBody>
      </p:sp>
      <p:sp>
        <p:nvSpPr>
          <p:cNvPr id="12" name="TextBox 11">
            <a:extLst>
              <a:ext uri="{FF2B5EF4-FFF2-40B4-BE49-F238E27FC236}">
                <a16:creationId xmlns:a16="http://schemas.microsoft.com/office/drawing/2014/main" id="{706904BA-3C5E-49A1-8495-C478E51FDC34}"/>
              </a:ext>
            </a:extLst>
          </p:cNvPr>
          <p:cNvSpPr txBox="1"/>
          <p:nvPr/>
        </p:nvSpPr>
        <p:spPr>
          <a:xfrm>
            <a:off x="8708313" y="5004221"/>
            <a:ext cx="1537600" cy="253916"/>
          </a:xfrm>
          <a:prstGeom prst="rect">
            <a:avLst/>
          </a:prstGeom>
          <a:solidFill>
            <a:schemeClr val="accent6">
              <a:lumMod val="40000"/>
              <a:lumOff val="60000"/>
            </a:schemeClr>
          </a:solidFill>
        </p:spPr>
        <p:txBody>
          <a:bodyPr wrap="none" rtlCol="0">
            <a:spAutoFit/>
          </a:bodyPr>
          <a:lstStyle/>
          <a:p>
            <a:r>
              <a:rPr lang="en-US" sz="1050" dirty="0"/>
              <a:t>Generated by DALL-E3</a:t>
            </a:r>
          </a:p>
        </p:txBody>
      </p:sp>
    </p:spTree>
    <p:extLst>
      <p:ext uri="{BB962C8B-B14F-4D97-AF65-F5344CB8AC3E}">
        <p14:creationId xmlns:p14="http://schemas.microsoft.com/office/powerpoint/2010/main" val="211922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E1A460-D618-4E99-8DA8-B49B7A636148}"/>
              </a:ext>
            </a:extLst>
          </p:cNvPr>
          <p:cNvPicPr>
            <a:picLocks noChangeAspect="1"/>
          </p:cNvPicPr>
          <p:nvPr/>
        </p:nvPicPr>
        <p:blipFill>
          <a:blip r:embed="rId3"/>
          <a:stretch>
            <a:fillRect/>
          </a:stretch>
        </p:blipFill>
        <p:spPr>
          <a:xfrm>
            <a:off x="5052894" y="1074820"/>
            <a:ext cx="4331691" cy="5085347"/>
          </a:xfrm>
          <a:prstGeom prst="rect">
            <a:avLst/>
          </a:prstGeom>
        </p:spPr>
      </p:pic>
      <p:sp>
        <p:nvSpPr>
          <p:cNvPr id="7" name="Rectangle 6">
            <a:extLst>
              <a:ext uri="{FF2B5EF4-FFF2-40B4-BE49-F238E27FC236}">
                <a16:creationId xmlns:a16="http://schemas.microsoft.com/office/drawing/2014/main" id="{5019EF53-4C41-4ED6-83AD-7E4C680255E4}"/>
              </a:ext>
            </a:extLst>
          </p:cNvPr>
          <p:cNvSpPr/>
          <p:nvPr/>
        </p:nvSpPr>
        <p:spPr>
          <a:xfrm>
            <a:off x="7825639" y="5387211"/>
            <a:ext cx="1779903" cy="67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flow chart of high level path planning for sail boat </a:t>
            </a:r>
          </a:p>
        </p:txBody>
      </p:sp>
      <p:sp>
        <p:nvSpPr>
          <p:cNvPr id="8" name="Oval 7">
            <a:extLst>
              <a:ext uri="{FF2B5EF4-FFF2-40B4-BE49-F238E27FC236}">
                <a16:creationId xmlns:a16="http://schemas.microsoft.com/office/drawing/2014/main" id="{6C5D341A-58BA-47D2-989E-B4FFE9E8769A}"/>
              </a:ext>
            </a:extLst>
          </p:cNvPr>
          <p:cNvSpPr/>
          <p:nvPr/>
        </p:nvSpPr>
        <p:spPr>
          <a:xfrm>
            <a:off x="5777367" y="1026513"/>
            <a:ext cx="1738220" cy="16716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792FBC0-AE20-4188-8627-E766D3DFED3B}"/>
              </a:ext>
            </a:extLst>
          </p:cNvPr>
          <p:cNvSpPr/>
          <p:nvPr/>
        </p:nvSpPr>
        <p:spPr>
          <a:xfrm rot="21436707">
            <a:off x="7791324" y="851074"/>
            <a:ext cx="1738220" cy="27266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CEA7F22-22F9-471F-A836-3CEA9AA1A4BF}"/>
              </a:ext>
            </a:extLst>
          </p:cNvPr>
          <p:cNvSpPr/>
          <p:nvPr/>
        </p:nvSpPr>
        <p:spPr>
          <a:xfrm rot="10800000">
            <a:off x="4375904" y="1629709"/>
            <a:ext cx="1342885" cy="465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913B955-8E42-46F9-B7F4-704234149EA5}"/>
              </a:ext>
            </a:extLst>
          </p:cNvPr>
          <p:cNvPicPr>
            <a:picLocks noChangeAspect="1"/>
          </p:cNvPicPr>
          <p:nvPr/>
        </p:nvPicPr>
        <p:blipFill>
          <a:blip r:embed="rId4"/>
          <a:stretch>
            <a:fillRect/>
          </a:stretch>
        </p:blipFill>
        <p:spPr>
          <a:xfrm>
            <a:off x="1398194" y="1111157"/>
            <a:ext cx="2958076" cy="1000233"/>
          </a:xfrm>
          <a:prstGeom prst="rect">
            <a:avLst/>
          </a:prstGeom>
        </p:spPr>
      </p:pic>
      <p:sp>
        <p:nvSpPr>
          <p:cNvPr id="14" name="Arrow: Right 13">
            <a:extLst>
              <a:ext uri="{FF2B5EF4-FFF2-40B4-BE49-F238E27FC236}">
                <a16:creationId xmlns:a16="http://schemas.microsoft.com/office/drawing/2014/main" id="{DB187E57-9A4A-4CE5-ABD6-B160C2997B32}"/>
              </a:ext>
            </a:extLst>
          </p:cNvPr>
          <p:cNvSpPr/>
          <p:nvPr/>
        </p:nvSpPr>
        <p:spPr>
          <a:xfrm rot="5400000">
            <a:off x="2365342" y="3166168"/>
            <a:ext cx="926490" cy="4099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6C639F-B45B-4F7C-98FE-24EB4CD29D13}"/>
              </a:ext>
            </a:extLst>
          </p:cNvPr>
          <p:cNvSpPr/>
          <p:nvPr/>
        </p:nvSpPr>
        <p:spPr>
          <a:xfrm>
            <a:off x="1478583" y="2123371"/>
            <a:ext cx="2820819" cy="6876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Creation of the image that will be used to generate the blocks matrix.</a:t>
            </a:r>
          </a:p>
        </p:txBody>
      </p:sp>
      <p:pic>
        <p:nvPicPr>
          <p:cNvPr id="16" name="Picture 15">
            <a:extLst>
              <a:ext uri="{FF2B5EF4-FFF2-40B4-BE49-F238E27FC236}">
                <a16:creationId xmlns:a16="http://schemas.microsoft.com/office/drawing/2014/main" id="{CB4E9F05-1A02-43E5-A1A0-9015AE9B93DC}"/>
              </a:ext>
            </a:extLst>
          </p:cNvPr>
          <p:cNvPicPr>
            <a:picLocks noChangeAspect="1"/>
          </p:cNvPicPr>
          <p:nvPr/>
        </p:nvPicPr>
        <p:blipFill>
          <a:blip r:embed="rId5"/>
          <a:stretch>
            <a:fillRect/>
          </a:stretch>
        </p:blipFill>
        <p:spPr>
          <a:xfrm>
            <a:off x="2828587" y="3915820"/>
            <a:ext cx="1654276" cy="1694502"/>
          </a:xfrm>
          <a:prstGeom prst="rect">
            <a:avLst/>
          </a:prstGeom>
        </p:spPr>
      </p:pic>
      <p:pic>
        <p:nvPicPr>
          <p:cNvPr id="18" name="Picture 17">
            <a:extLst>
              <a:ext uri="{FF2B5EF4-FFF2-40B4-BE49-F238E27FC236}">
                <a16:creationId xmlns:a16="http://schemas.microsoft.com/office/drawing/2014/main" id="{1A988BE2-38C8-40E9-BE33-CA21B6F9D20A}"/>
              </a:ext>
            </a:extLst>
          </p:cNvPr>
          <p:cNvPicPr>
            <a:picLocks noChangeAspect="1"/>
          </p:cNvPicPr>
          <p:nvPr/>
        </p:nvPicPr>
        <p:blipFill>
          <a:blip r:embed="rId6"/>
          <a:stretch>
            <a:fillRect/>
          </a:stretch>
        </p:blipFill>
        <p:spPr>
          <a:xfrm>
            <a:off x="1146508" y="3915819"/>
            <a:ext cx="1690895" cy="1694501"/>
          </a:xfrm>
          <a:prstGeom prst="rect">
            <a:avLst/>
          </a:prstGeom>
        </p:spPr>
      </p:pic>
      <p:sp>
        <p:nvSpPr>
          <p:cNvPr id="20" name="Rectangle 19">
            <a:extLst>
              <a:ext uri="{FF2B5EF4-FFF2-40B4-BE49-F238E27FC236}">
                <a16:creationId xmlns:a16="http://schemas.microsoft.com/office/drawing/2014/main" id="{C2C319EB-AD33-4409-88E1-FDA5FDBB20AC}"/>
              </a:ext>
            </a:extLst>
          </p:cNvPr>
          <p:cNvSpPr/>
          <p:nvPr/>
        </p:nvSpPr>
        <p:spPr>
          <a:xfrm>
            <a:off x="2852649" y="5606959"/>
            <a:ext cx="1597408" cy="26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Calculating Q-Table</a:t>
            </a:r>
          </a:p>
        </p:txBody>
      </p:sp>
      <p:sp>
        <p:nvSpPr>
          <p:cNvPr id="21" name="Rectangle 20">
            <a:extLst>
              <a:ext uri="{FF2B5EF4-FFF2-40B4-BE49-F238E27FC236}">
                <a16:creationId xmlns:a16="http://schemas.microsoft.com/office/drawing/2014/main" id="{360F5EC7-FAAF-4FDE-99AA-48E91667C8E5}"/>
              </a:ext>
            </a:extLst>
          </p:cNvPr>
          <p:cNvSpPr/>
          <p:nvPr/>
        </p:nvSpPr>
        <p:spPr>
          <a:xfrm>
            <a:off x="1146508" y="5606959"/>
            <a:ext cx="1655313" cy="26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Policy Evaluation</a:t>
            </a:r>
          </a:p>
        </p:txBody>
      </p:sp>
      <p:pic>
        <p:nvPicPr>
          <p:cNvPr id="23" name="Picture 22">
            <a:extLst>
              <a:ext uri="{FF2B5EF4-FFF2-40B4-BE49-F238E27FC236}">
                <a16:creationId xmlns:a16="http://schemas.microsoft.com/office/drawing/2014/main" id="{36C69DAA-6998-4A0D-B416-BC1831CE8482}"/>
              </a:ext>
            </a:extLst>
          </p:cNvPr>
          <p:cNvPicPr>
            <a:picLocks noChangeAspect="1"/>
          </p:cNvPicPr>
          <p:nvPr/>
        </p:nvPicPr>
        <p:blipFill>
          <a:blip r:embed="rId7"/>
          <a:stretch>
            <a:fillRect/>
          </a:stretch>
        </p:blipFill>
        <p:spPr>
          <a:xfrm>
            <a:off x="606108" y="190465"/>
            <a:ext cx="1080800" cy="378280"/>
          </a:xfrm>
          <a:prstGeom prst="rect">
            <a:avLst/>
          </a:prstGeom>
        </p:spPr>
      </p:pic>
      <p:pic>
        <p:nvPicPr>
          <p:cNvPr id="24" name="Picture 23">
            <a:extLst>
              <a:ext uri="{FF2B5EF4-FFF2-40B4-BE49-F238E27FC236}">
                <a16:creationId xmlns:a16="http://schemas.microsoft.com/office/drawing/2014/main" id="{5726E8B8-A9F6-4C4C-9975-1E9A992BB921}"/>
              </a:ext>
            </a:extLst>
          </p:cNvPr>
          <p:cNvPicPr>
            <a:picLocks noChangeAspect="1"/>
          </p:cNvPicPr>
          <p:nvPr/>
        </p:nvPicPr>
        <p:blipFill>
          <a:blip r:embed="rId8"/>
          <a:stretch>
            <a:fillRect/>
          </a:stretch>
        </p:blipFill>
        <p:spPr>
          <a:xfrm>
            <a:off x="7194403" y="144682"/>
            <a:ext cx="1865731" cy="514383"/>
          </a:xfrm>
          <a:prstGeom prst="rect">
            <a:avLst/>
          </a:prstGeom>
        </p:spPr>
      </p:pic>
      <p:sp>
        <p:nvSpPr>
          <p:cNvPr id="27" name="Title 1">
            <a:extLst>
              <a:ext uri="{FF2B5EF4-FFF2-40B4-BE49-F238E27FC236}">
                <a16:creationId xmlns:a16="http://schemas.microsoft.com/office/drawing/2014/main" id="{3D715054-FF47-4DDC-AF70-8D295E070B86}"/>
              </a:ext>
            </a:extLst>
          </p:cNvPr>
          <p:cNvSpPr>
            <a:spLocks noGrp="1"/>
          </p:cNvSpPr>
          <p:nvPr>
            <p:ph type="title"/>
          </p:nvPr>
        </p:nvSpPr>
        <p:spPr>
          <a:xfrm>
            <a:off x="55853" y="755369"/>
            <a:ext cx="1342341" cy="267280"/>
          </a:xfrm>
        </p:spPr>
        <p:txBody>
          <a:bodyPr>
            <a:noAutofit/>
          </a:bodyPr>
          <a:lstStyle/>
          <a:p>
            <a:r>
              <a:rPr lang="en-US" sz="1200" dirty="0"/>
              <a:t>1- Overview</a:t>
            </a:r>
          </a:p>
        </p:txBody>
      </p:sp>
      <p:graphicFrame>
        <p:nvGraphicFramePr>
          <p:cNvPr id="19" name="Diagram 18">
            <a:extLst>
              <a:ext uri="{FF2B5EF4-FFF2-40B4-BE49-F238E27FC236}">
                <a16:creationId xmlns:a16="http://schemas.microsoft.com/office/drawing/2014/main" id="{8E14922F-4652-4ACC-A002-1E5F90063C03}"/>
              </a:ext>
            </a:extLst>
          </p:cNvPr>
          <p:cNvGraphicFramePr/>
          <p:nvPr>
            <p:extLst>
              <p:ext uri="{D42A27DB-BD31-4B8C-83A1-F6EECF244321}">
                <p14:modId xmlns:p14="http://schemas.microsoft.com/office/powerpoint/2010/main" val="4074564514"/>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2" name="TextBox 21">
            <a:extLst>
              <a:ext uri="{FF2B5EF4-FFF2-40B4-BE49-F238E27FC236}">
                <a16:creationId xmlns:a16="http://schemas.microsoft.com/office/drawing/2014/main" id="{B4667633-C653-4F4F-8029-7771C3C03C1E}"/>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1/11</a:t>
            </a:r>
          </a:p>
        </p:txBody>
      </p:sp>
    </p:spTree>
    <p:extLst>
      <p:ext uri="{BB962C8B-B14F-4D97-AF65-F5344CB8AC3E}">
        <p14:creationId xmlns:p14="http://schemas.microsoft.com/office/powerpoint/2010/main" val="161405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0B71E-09E5-45A3-BA72-0F13F1EE716E}"/>
              </a:ext>
            </a:extLst>
          </p:cNvPr>
          <p:cNvSpPr>
            <a:spLocks noGrp="1"/>
          </p:cNvSpPr>
          <p:nvPr>
            <p:ph type="title"/>
          </p:nvPr>
        </p:nvSpPr>
        <p:spPr>
          <a:xfrm>
            <a:off x="55853" y="755369"/>
            <a:ext cx="1342341" cy="267280"/>
          </a:xfrm>
        </p:spPr>
        <p:txBody>
          <a:bodyPr>
            <a:noAutofit/>
          </a:bodyPr>
          <a:lstStyle/>
          <a:p>
            <a:r>
              <a:rPr lang="en-US" sz="1200" dirty="0"/>
              <a:t>1- Overview</a:t>
            </a:r>
          </a:p>
        </p:txBody>
      </p:sp>
      <p:pic>
        <p:nvPicPr>
          <p:cNvPr id="23" name="Picture 22">
            <a:extLst>
              <a:ext uri="{FF2B5EF4-FFF2-40B4-BE49-F238E27FC236}">
                <a16:creationId xmlns:a16="http://schemas.microsoft.com/office/drawing/2014/main" id="{36C69DAA-6998-4A0D-B416-BC1831CE8482}"/>
              </a:ext>
            </a:extLst>
          </p:cNvPr>
          <p:cNvPicPr>
            <a:picLocks noChangeAspect="1"/>
          </p:cNvPicPr>
          <p:nvPr/>
        </p:nvPicPr>
        <p:blipFill>
          <a:blip r:embed="rId3"/>
          <a:stretch>
            <a:fillRect/>
          </a:stretch>
        </p:blipFill>
        <p:spPr>
          <a:xfrm>
            <a:off x="606108" y="190465"/>
            <a:ext cx="1080800" cy="378280"/>
          </a:xfrm>
          <a:prstGeom prst="rect">
            <a:avLst/>
          </a:prstGeom>
        </p:spPr>
      </p:pic>
      <p:pic>
        <p:nvPicPr>
          <p:cNvPr id="24" name="Picture 23">
            <a:extLst>
              <a:ext uri="{FF2B5EF4-FFF2-40B4-BE49-F238E27FC236}">
                <a16:creationId xmlns:a16="http://schemas.microsoft.com/office/drawing/2014/main" id="{5726E8B8-A9F6-4C4C-9975-1E9A992BB921}"/>
              </a:ext>
            </a:extLst>
          </p:cNvPr>
          <p:cNvPicPr>
            <a:picLocks noChangeAspect="1"/>
          </p:cNvPicPr>
          <p:nvPr/>
        </p:nvPicPr>
        <p:blipFill>
          <a:blip r:embed="rId4"/>
          <a:stretch>
            <a:fillRect/>
          </a:stretch>
        </p:blipFill>
        <p:spPr>
          <a:xfrm>
            <a:off x="7194403" y="144682"/>
            <a:ext cx="1865731" cy="514383"/>
          </a:xfrm>
          <a:prstGeom prst="rect">
            <a:avLst/>
          </a:prstGeom>
        </p:spPr>
      </p:pic>
      <p:pic>
        <p:nvPicPr>
          <p:cNvPr id="6146" name="Picture 2" descr="Educator Guide: Robotics: Making a Self-Driving Rover | NASA/JPL Edu">
            <a:extLst>
              <a:ext uri="{FF2B5EF4-FFF2-40B4-BE49-F238E27FC236}">
                <a16:creationId xmlns:a16="http://schemas.microsoft.com/office/drawing/2014/main" id="{0817FF35-7AD6-4C96-809A-A2A1C9FDD7B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52399" y="1530732"/>
            <a:ext cx="2527524" cy="142173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0862C1C-D34C-458E-A98F-A1435D558EE8}"/>
              </a:ext>
            </a:extLst>
          </p:cNvPr>
          <p:cNvSpPr/>
          <p:nvPr/>
        </p:nvSpPr>
        <p:spPr>
          <a:xfrm>
            <a:off x="152399" y="3016907"/>
            <a:ext cx="2527524" cy="331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Wheeled Mobile Robots</a:t>
            </a:r>
          </a:p>
        </p:txBody>
      </p:sp>
      <p:sp>
        <p:nvSpPr>
          <p:cNvPr id="22" name="Rectangle 21">
            <a:extLst>
              <a:ext uri="{FF2B5EF4-FFF2-40B4-BE49-F238E27FC236}">
                <a16:creationId xmlns:a16="http://schemas.microsoft.com/office/drawing/2014/main" id="{D6E2FF0E-88B7-41D7-858C-AE443D6687ED}"/>
              </a:ext>
            </a:extLst>
          </p:cNvPr>
          <p:cNvSpPr/>
          <p:nvPr/>
        </p:nvSpPr>
        <p:spPr>
          <a:xfrm>
            <a:off x="152398" y="1135218"/>
            <a:ext cx="9773505" cy="33107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Various Type of Robots</a:t>
            </a:r>
          </a:p>
        </p:txBody>
      </p:sp>
      <p:pic>
        <p:nvPicPr>
          <p:cNvPr id="6148" name="Picture 4" descr="Benchmarking Robots with Dog-Inspired Barkour - IEEE Spectrum">
            <a:extLst>
              <a:ext uri="{FF2B5EF4-FFF2-40B4-BE49-F238E27FC236}">
                <a16:creationId xmlns:a16="http://schemas.microsoft.com/office/drawing/2014/main" id="{6D9B0E24-4714-4D4E-B16F-81685B4A1E1B}"/>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775283" y="1530732"/>
            <a:ext cx="2286001" cy="142173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4A527F2-5EE2-427C-92B0-9CFB176DFAEF}"/>
              </a:ext>
            </a:extLst>
          </p:cNvPr>
          <p:cNvSpPr/>
          <p:nvPr/>
        </p:nvSpPr>
        <p:spPr>
          <a:xfrm>
            <a:off x="2775283" y="3016907"/>
            <a:ext cx="2286001" cy="331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legged Robots</a:t>
            </a:r>
          </a:p>
        </p:txBody>
      </p:sp>
      <p:pic>
        <p:nvPicPr>
          <p:cNvPr id="6150" name="Picture 6" descr="Unitree B-W Wheeled Legged Robot">
            <a:extLst>
              <a:ext uri="{FF2B5EF4-FFF2-40B4-BE49-F238E27FC236}">
                <a16:creationId xmlns:a16="http://schemas.microsoft.com/office/drawing/2014/main" id="{6DAC2E4A-397F-423E-8836-D31E5DE4D072}"/>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151291" y="1538040"/>
            <a:ext cx="2584420" cy="142173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081D84D-DA18-4B8F-83DB-1BEAC603F866}"/>
              </a:ext>
            </a:extLst>
          </p:cNvPr>
          <p:cNvSpPr/>
          <p:nvPr/>
        </p:nvSpPr>
        <p:spPr>
          <a:xfrm>
            <a:off x="5151291" y="3031523"/>
            <a:ext cx="2584420" cy="331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Wheeled Legged Robots</a:t>
            </a:r>
          </a:p>
        </p:txBody>
      </p:sp>
      <p:pic>
        <p:nvPicPr>
          <p:cNvPr id="6152" name="Picture 8" descr="The Latest in Agricultural Mechanization: Unmanned Drones">
            <a:extLst>
              <a:ext uri="{FF2B5EF4-FFF2-40B4-BE49-F238E27FC236}">
                <a16:creationId xmlns:a16="http://schemas.microsoft.com/office/drawing/2014/main" id="{4F9FFA82-1452-4E56-BE69-DB55B35B6E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582" y="1538040"/>
            <a:ext cx="2129322" cy="142173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23CCC87D-5C05-4374-91CF-45A7E51C1B39}"/>
              </a:ext>
            </a:extLst>
          </p:cNvPr>
          <p:cNvSpPr/>
          <p:nvPr/>
        </p:nvSpPr>
        <p:spPr>
          <a:xfrm>
            <a:off x="7825718" y="3026845"/>
            <a:ext cx="2100185" cy="331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Flying Robots</a:t>
            </a:r>
          </a:p>
        </p:txBody>
      </p:sp>
      <p:sp>
        <p:nvSpPr>
          <p:cNvPr id="28" name="Rectangle 27">
            <a:extLst>
              <a:ext uri="{FF2B5EF4-FFF2-40B4-BE49-F238E27FC236}">
                <a16:creationId xmlns:a16="http://schemas.microsoft.com/office/drawing/2014/main" id="{1B0AC2DA-AE05-4AE9-AF70-18EDB342E7E2}"/>
              </a:ext>
            </a:extLst>
          </p:cNvPr>
          <p:cNvSpPr/>
          <p:nvPr/>
        </p:nvSpPr>
        <p:spPr>
          <a:xfrm>
            <a:off x="796594" y="3412421"/>
            <a:ext cx="8529380" cy="33107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Different Tasks</a:t>
            </a:r>
          </a:p>
        </p:txBody>
      </p:sp>
      <p:sp>
        <p:nvSpPr>
          <p:cNvPr id="29" name="Rectangle 28">
            <a:extLst>
              <a:ext uri="{FF2B5EF4-FFF2-40B4-BE49-F238E27FC236}">
                <a16:creationId xmlns:a16="http://schemas.microsoft.com/office/drawing/2014/main" id="{7094CF60-8CE3-4B24-8D26-54000E40BBD5}"/>
              </a:ext>
            </a:extLst>
          </p:cNvPr>
          <p:cNvSpPr/>
          <p:nvPr/>
        </p:nvSpPr>
        <p:spPr>
          <a:xfrm>
            <a:off x="1398194" y="5355822"/>
            <a:ext cx="7475056" cy="33107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solidFill>
              </a:rPr>
              <a:t>Different Unknown Working Environment</a:t>
            </a:r>
          </a:p>
        </p:txBody>
      </p:sp>
      <p:pic>
        <p:nvPicPr>
          <p:cNvPr id="1026" name="Picture 2" descr="Digital Farmhand Row Crop Robot - Robotic Gizmos">
            <a:extLst>
              <a:ext uri="{FF2B5EF4-FFF2-40B4-BE49-F238E27FC236}">
                <a16:creationId xmlns:a16="http://schemas.microsoft.com/office/drawing/2014/main" id="{4B86CA5E-180B-45E7-A965-354AC7C0BFB5}"/>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796592" y="3800627"/>
            <a:ext cx="2069436" cy="116968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0AA68EAC-82B8-42D7-BF51-9C048EFD1CBC}"/>
              </a:ext>
            </a:extLst>
          </p:cNvPr>
          <p:cNvSpPr/>
          <p:nvPr/>
        </p:nvSpPr>
        <p:spPr>
          <a:xfrm>
            <a:off x="796595" y="5028711"/>
            <a:ext cx="2069433" cy="258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Farming</a:t>
            </a:r>
          </a:p>
        </p:txBody>
      </p:sp>
      <p:pic>
        <p:nvPicPr>
          <p:cNvPr id="1028" name="Picture 4" descr="Amazon's North America fulfillment head on investing in robotics — Warehouse  Automation">
            <a:extLst>
              <a:ext uri="{FF2B5EF4-FFF2-40B4-BE49-F238E27FC236}">
                <a16:creationId xmlns:a16="http://schemas.microsoft.com/office/drawing/2014/main" id="{559E4902-3C3C-4D3F-BB64-AD73C9AE8239}"/>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2920232" y="3815802"/>
            <a:ext cx="2069436" cy="1164058"/>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66FD6D1-D0DD-4993-8FCF-3F2DAD8F48A6}"/>
              </a:ext>
            </a:extLst>
          </p:cNvPr>
          <p:cNvSpPr/>
          <p:nvPr/>
        </p:nvSpPr>
        <p:spPr>
          <a:xfrm>
            <a:off x="2920232" y="5028711"/>
            <a:ext cx="2069433" cy="258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Warehousing</a:t>
            </a:r>
          </a:p>
        </p:txBody>
      </p:sp>
      <p:pic>
        <p:nvPicPr>
          <p:cNvPr id="1030" name="Picture 6" descr="Digit Robot Taking on Wet, Muddy Hills - Robotic Gizmos">
            <a:extLst>
              <a:ext uri="{FF2B5EF4-FFF2-40B4-BE49-F238E27FC236}">
                <a16:creationId xmlns:a16="http://schemas.microsoft.com/office/drawing/2014/main" id="{A17CED6F-854D-4BD7-ADE6-6E7711807C0C}"/>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5060747" y="3815243"/>
            <a:ext cx="2124711" cy="1149602"/>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813EADE-DD10-44ED-BAED-13B03702F9F0}"/>
              </a:ext>
            </a:extLst>
          </p:cNvPr>
          <p:cNvSpPr/>
          <p:nvPr/>
        </p:nvSpPr>
        <p:spPr>
          <a:xfrm>
            <a:off x="5060747" y="5028711"/>
            <a:ext cx="2124711" cy="258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Exploring/Inspecting</a:t>
            </a:r>
          </a:p>
        </p:txBody>
      </p:sp>
      <p:pic>
        <p:nvPicPr>
          <p:cNvPr id="1032" name="Picture 8" descr="Yeedi Vac Max Robot Vacuum Review: Poor dirt pickup - Reviewed">
            <a:extLst>
              <a:ext uri="{FF2B5EF4-FFF2-40B4-BE49-F238E27FC236}">
                <a16:creationId xmlns:a16="http://schemas.microsoft.com/office/drawing/2014/main" id="{4B152F96-1AEC-4592-87D5-A30DB369C21F}"/>
              </a:ext>
            </a:extLst>
          </p:cNvPr>
          <p:cNvPicPr>
            <a:picLocks noChangeAspect="1" noChangeArrowheads="1" noCrop="1"/>
          </p:cNvPicPr>
          <p:nvPr/>
        </p:nvPicPr>
        <p:blipFill>
          <a:blip r:embed="rId12">
            <a:extLst>
              <a:ext uri="{28A0092B-C50C-407E-A947-70E740481C1C}">
                <a14:useLocalDpi xmlns:a14="http://schemas.microsoft.com/office/drawing/2010/main" val="0"/>
              </a:ext>
            </a:extLst>
          </a:blip>
          <a:srcRect/>
          <a:stretch>
            <a:fillRect/>
          </a:stretch>
        </p:blipFill>
        <p:spPr bwMode="auto">
          <a:xfrm>
            <a:off x="7256537" y="3805050"/>
            <a:ext cx="2069436" cy="116578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E579DD7-F2B9-4645-84CD-D94A69B16052}"/>
              </a:ext>
            </a:extLst>
          </p:cNvPr>
          <p:cNvSpPr/>
          <p:nvPr/>
        </p:nvSpPr>
        <p:spPr>
          <a:xfrm>
            <a:off x="7256538" y="5028711"/>
            <a:ext cx="2069436" cy="258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Cleaner</a:t>
            </a:r>
          </a:p>
        </p:txBody>
      </p:sp>
      <p:pic>
        <p:nvPicPr>
          <p:cNvPr id="5" name="Picture 4">
            <a:extLst>
              <a:ext uri="{FF2B5EF4-FFF2-40B4-BE49-F238E27FC236}">
                <a16:creationId xmlns:a16="http://schemas.microsoft.com/office/drawing/2014/main" id="{E115A6FD-5415-461A-8C21-0F22CFA3144C}"/>
              </a:ext>
            </a:extLst>
          </p:cNvPr>
          <p:cNvPicPr>
            <a:picLocks noChangeAspect="1"/>
          </p:cNvPicPr>
          <p:nvPr/>
        </p:nvPicPr>
        <p:blipFill>
          <a:blip r:embed="rId13"/>
          <a:stretch>
            <a:fillRect/>
          </a:stretch>
        </p:blipFill>
        <p:spPr>
          <a:xfrm>
            <a:off x="1398194" y="5794007"/>
            <a:ext cx="7475056" cy="919311"/>
          </a:xfrm>
          <a:prstGeom prst="rect">
            <a:avLst/>
          </a:prstGeom>
        </p:spPr>
      </p:pic>
      <p:graphicFrame>
        <p:nvGraphicFramePr>
          <p:cNvPr id="33" name="Diagram 32">
            <a:extLst>
              <a:ext uri="{FF2B5EF4-FFF2-40B4-BE49-F238E27FC236}">
                <a16:creationId xmlns:a16="http://schemas.microsoft.com/office/drawing/2014/main" id="{14C4C875-0881-4833-A8ED-8E94F568CC7E}"/>
              </a:ext>
            </a:extLst>
          </p:cNvPr>
          <p:cNvGraphicFramePr/>
          <p:nvPr>
            <p:extLst>
              <p:ext uri="{D42A27DB-BD31-4B8C-83A1-F6EECF244321}">
                <p14:modId xmlns:p14="http://schemas.microsoft.com/office/powerpoint/2010/main" val="3951542533"/>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34" name="TextBox 33">
            <a:extLst>
              <a:ext uri="{FF2B5EF4-FFF2-40B4-BE49-F238E27FC236}">
                <a16:creationId xmlns:a16="http://schemas.microsoft.com/office/drawing/2014/main" id="{EA4D12E8-4102-4F1A-AE03-551759CAEE0E}"/>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2/11</a:t>
            </a:r>
          </a:p>
        </p:txBody>
      </p:sp>
    </p:spTree>
    <p:extLst>
      <p:ext uri="{BB962C8B-B14F-4D97-AF65-F5344CB8AC3E}">
        <p14:creationId xmlns:p14="http://schemas.microsoft.com/office/powerpoint/2010/main" val="159565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FCF1BF-4B4B-4972-8698-EE9DD96B23B9}"/>
              </a:ext>
            </a:extLst>
          </p:cNvPr>
          <p:cNvSpPr txBox="1">
            <a:spLocks/>
          </p:cNvSpPr>
          <p:nvPr/>
        </p:nvSpPr>
        <p:spPr>
          <a:xfrm>
            <a:off x="55853" y="755369"/>
            <a:ext cx="1342341"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2- Motivation</a:t>
            </a:r>
          </a:p>
        </p:txBody>
      </p:sp>
      <p:pic>
        <p:nvPicPr>
          <p:cNvPr id="4" name="Picture 3">
            <a:extLst>
              <a:ext uri="{FF2B5EF4-FFF2-40B4-BE49-F238E27FC236}">
                <a16:creationId xmlns:a16="http://schemas.microsoft.com/office/drawing/2014/main" id="{939D60AE-3F4C-4C5B-A4F3-F862E6533F17}"/>
              </a:ext>
            </a:extLst>
          </p:cNvPr>
          <p:cNvPicPr>
            <a:picLocks noChangeAspect="1"/>
          </p:cNvPicPr>
          <p:nvPr/>
        </p:nvPicPr>
        <p:blipFill>
          <a:blip r:embed="rId4"/>
          <a:stretch>
            <a:fillRect/>
          </a:stretch>
        </p:blipFill>
        <p:spPr>
          <a:xfrm>
            <a:off x="606108" y="190465"/>
            <a:ext cx="1080800" cy="378280"/>
          </a:xfrm>
          <a:prstGeom prst="rect">
            <a:avLst/>
          </a:prstGeom>
        </p:spPr>
      </p:pic>
      <p:pic>
        <p:nvPicPr>
          <p:cNvPr id="5" name="Picture 4">
            <a:extLst>
              <a:ext uri="{FF2B5EF4-FFF2-40B4-BE49-F238E27FC236}">
                <a16:creationId xmlns:a16="http://schemas.microsoft.com/office/drawing/2014/main" id="{0254C3A6-C476-4DB1-9D1C-9340EF715868}"/>
              </a:ext>
            </a:extLst>
          </p:cNvPr>
          <p:cNvPicPr>
            <a:picLocks noChangeAspect="1"/>
          </p:cNvPicPr>
          <p:nvPr/>
        </p:nvPicPr>
        <p:blipFill>
          <a:blip r:embed="rId5"/>
          <a:stretch>
            <a:fillRect/>
          </a:stretch>
        </p:blipFill>
        <p:spPr>
          <a:xfrm>
            <a:off x="7194403" y="144682"/>
            <a:ext cx="1865731" cy="514383"/>
          </a:xfrm>
          <a:prstGeom prst="rect">
            <a:avLst/>
          </a:prstGeom>
        </p:spPr>
      </p:pic>
      <p:sp>
        <p:nvSpPr>
          <p:cNvPr id="8" name="Rectangle 7">
            <a:extLst>
              <a:ext uri="{FF2B5EF4-FFF2-40B4-BE49-F238E27FC236}">
                <a16:creationId xmlns:a16="http://schemas.microsoft.com/office/drawing/2014/main" id="{B6823F0B-8C5D-40E9-8554-87BC582D5592}"/>
              </a:ext>
            </a:extLst>
          </p:cNvPr>
          <p:cNvSpPr/>
          <p:nvPr/>
        </p:nvSpPr>
        <p:spPr>
          <a:xfrm>
            <a:off x="6333498" y="2265824"/>
            <a:ext cx="1593518" cy="960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Reliability</a:t>
            </a:r>
          </a:p>
        </p:txBody>
      </p:sp>
      <p:sp>
        <p:nvSpPr>
          <p:cNvPr id="10" name="Oval 9">
            <a:extLst>
              <a:ext uri="{FF2B5EF4-FFF2-40B4-BE49-F238E27FC236}">
                <a16:creationId xmlns:a16="http://schemas.microsoft.com/office/drawing/2014/main" id="{19940B66-DB9F-4BC8-A6BD-618E796D838F}"/>
              </a:ext>
            </a:extLst>
          </p:cNvPr>
          <p:cNvSpPr/>
          <p:nvPr/>
        </p:nvSpPr>
        <p:spPr>
          <a:xfrm>
            <a:off x="4613270" y="1189034"/>
            <a:ext cx="1782013" cy="173076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effectLst>
                  <a:outerShdw blurRad="38100" dist="38100" dir="2700000" algn="tl">
                    <a:srgbClr val="000000">
                      <a:alpha val="43137"/>
                    </a:srgbClr>
                  </a:outerShdw>
                </a:effectLst>
              </a:rPr>
              <a:t>Convergence </a:t>
            </a:r>
          </a:p>
        </p:txBody>
      </p:sp>
      <p:sp>
        <p:nvSpPr>
          <p:cNvPr id="9" name="Lightning Bolt 8">
            <a:extLst>
              <a:ext uri="{FF2B5EF4-FFF2-40B4-BE49-F238E27FC236}">
                <a16:creationId xmlns:a16="http://schemas.microsoft.com/office/drawing/2014/main" id="{420FD23C-763D-4094-BFC1-BBB4E5E90F47}"/>
              </a:ext>
            </a:extLst>
          </p:cNvPr>
          <p:cNvSpPr/>
          <p:nvPr/>
        </p:nvSpPr>
        <p:spPr>
          <a:xfrm>
            <a:off x="6137964" y="2052189"/>
            <a:ext cx="514638" cy="520403"/>
          </a:xfrm>
          <a:prstGeom prst="lightningBolt">
            <a:avLst/>
          </a:prstGeom>
          <a:ln>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graphicFrame>
        <p:nvGraphicFramePr>
          <p:cNvPr id="12" name="Diagram 11">
            <a:extLst>
              <a:ext uri="{FF2B5EF4-FFF2-40B4-BE49-F238E27FC236}">
                <a16:creationId xmlns:a16="http://schemas.microsoft.com/office/drawing/2014/main" id="{E1684CBB-991D-4680-B05D-95D4342FE9A4}"/>
              </a:ext>
            </a:extLst>
          </p:cNvPr>
          <p:cNvGraphicFramePr/>
          <p:nvPr>
            <p:extLst>
              <p:ext uri="{D42A27DB-BD31-4B8C-83A1-F6EECF244321}">
                <p14:modId xmlns:p14="http://schemas.microsoft.com/office/powerpoint/2010/main" val="3558335818"/>
              </p:ext>
            </p:extLst>
          </p:nvPr>
        </p:nvGraphicFramePr>
        <p:xfrm>
          <a:off x="2712450" y="3656256"/>
          <a:ext cx="4168274" cy="33630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3" name="Picture 12">
            <a:extLst>
              <a:ext uri="{FF2B5EF4-FFF2-40B4-BE49-F238E27FC236}">
                <a16:creationId xmlns:a16="http://schemas.microsoft.com/office/drawing/2014/main" id="{DFC75A8C-60F5-4583-ADD4-91CAFAF5D478}"/>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93815" y="1131334"/>
            <a:ext cx="3089910" cy="2352040"/>
          </a:xfrm>
          <a:prstGeom prst="rect">
            <a:avLst/>
          </a:prstGeom>
          <a:noFill/>
          <a:ln>
            <a:noFill/>
          </a:ln>
        </p:spPr>
      </p:pic>
      <p:sp>
        <p:nvSpPr>
          <p:cNvPr id="14" name="Oval 13">
            <a:extLst>
              <a:ext uri="{FF2B5EF4-FFF2-40B4-BE49-F238E27FC236}">
                <a16:creationId xmlns:a16="http://schemas.microsoft.com/office/drawing/2014/main" id="{50CB0000-D876-4282-92E5-BB167573F78C}"/>
              </a:ext>
            </a:extLst>
          </p:cNvPr>
          <p:cNvSpPr/>
          <p:nvPr/>
        </p:nvSpPr>
        <p:spPr>
          <a:xfrm>
            <a:off x="1260063" y="2550768"/>
            <a:ext cx="3433010" cy="4472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50CEC74-C743-49CA-B37C-00496DEEE662}"/>
              </a:ext>
            </a:extLst>
          </p:cNvPr>
          <p:cNvSpPr/>
          <p:nvPr/>
        </p:nvSpPr>
        <p:spPr>
          <a:xfrm>
            <a:off x="1146508" y="1393849"/>
            <a:ext cx="3433010" cy="4472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CBF49F-F720-415A-9442-35B9F1A19DDA}"/>
              </a:ext>
            </a:extLst>
          </p:cNvPr>
          <p:cNvPicPr>
            <a:picLocks noChangeAspect="1"/>
          </p:cNvPicPr>
          <p:nvPr/>
        </p:nvPicPr>
        <p:blipFill>
          <a:blip r:embed="rId12"/>
          <a:stretch>
            <a:fillRect/>
          </a:stretch>
        </p:blipFill>
        <p:spPr>
          <a:xfrm>
            <a:off x="477092" y="4633641"/>
            <a:ext cx="1565942" cy="1574055"/>
          </a:xfrm>
          <a:prstGeom prst="rect">
            <a:avLst/>
          </a:prstGeom>
        </p:spPr>
      </p:pic>
      <p:sp>
        <p:nvSpPr>
          <p:cNvPr id="18" name="Rectangle 17">
            <a:extLst>
              <a:ext uri="{FF2B5EF4-FFF2-40B4-BE49-F238E27FC236}">
                <a16:creationId xmlns:a16="http://schemas.microsoft.com/office/drawing/2014/main" id="{DF69F7A9-C7C9-42CF-88AA-57388573D201}"/>
              </a:ext>
            </a:extLst>
          </p:cNvPr>
          <p:cNvSpPr/>
          <p:nvPr/>
        </p:nvSpPr>
        <p:spPr>
          <a:xfrm>
            <a:off x="1082842" y="1088753"/>
            <a:ext cx="6978316" cy="2464574"/>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Striped Right 10">
            <a:extLst>
              <a:ext uri="{FF2B5EF4-FFF2-40B4-BE49-F238E27FC236}">
                <a16:creationId xmlns:a16="http://schemas.microsoft.com/office/drawing/2014/main" id="{025D0F6B-13B5-4500-B030-1EAD42189153}"/>
              </a:ext>
            </a:extLst>
          </p:cNvPr>
          <p:cNvSpPr/>
          <p:nvPr/>
        </p:nvSpPr>
        <p:spPr>
          <a:xfrm rot="5400000">
            <a:off x="4397937" y="3258552"/>
            <a:ext cx="786065" cy="340896"/>
          </a:xfrm>
          <a:prstGeom prst="striped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20" name="Object 19">
            <a:extLst>
              <a:ext uri="{FF2B5EF4-FFF2-40B4-BE49-F238E27FC236}">
                <a16:creationId xmlns:a16="http://schemas.microsoft.com/office/drawing/2014/main" id="{9987D66C-3855-4176-8EEC-4186C4A4F14B}"/>
              </a:ext>
            </a:extLst>
          </p:cNvPr>
          <p:cNvGraphicFramePr>
            <a:graphicFrameLocks noChangeAspect="1"/>
          </p:cNvGraphicFramePr>
          <p:nvPr>
            <p:extLst>
              <p:ext uri="{D42A27DB-BD31-4B8C-83A1-F6EECF244321}">
                <p14:modId xmlns:p14="http://schemas.microsoft.com/office/powerpoint/2010/main" val="2695342452"/>
              </p:ext>
            </p:extLst>
          </p:nvPr>
        </p:nvGraphicFramePr>
        <p:xfrm>
          <a:off x="7628146" y="4188185"/>
          <a:ext cx="2863975" cy="2464969"/>
        </p:xfrm>
        <a:graphic>
          <a:graphicData uri="http://schemas.openxmlformats.org/presentationml/2006/ole">
            <mc:AlternateContent xmlns:mc="http://schemas.openxmlformats.org/markup-compatibility/2006">
              <mc:Choice xmlns:v="urn:schemas-microsoft-com:vml" Requires="v">
                <p:oleObj spid="_x0000_s2072" name="Visio" r:id="rId13" imgW="9715543" imgH="8381820" progId="Visio.Drawing.15">
                  <p:embed/>
                </p:oleObj>
              </mc:Choice>
              <mc:Fallback>
                <p:oleObj name="Visio" r:id="rId13" imgW="9715543" imgH="8381820" progId="Visio.Drawing.15">
                  <p:embed/>
                  <p:pic>
                    <p:nvPicPr>
                      <p:cNvPr id="0" name="Object 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28146" y="4188185"/>
                        <a:ext cx="2863975" cy="2464969"/>
                      </a:xfrm>
                      <a:prstGeom prst="rect">
                        <a:avLst/>
                      </a:prstGeom>
                      <a:noFill/>
                    </p:spPr>
                  </p:pic>
                </p:oleObj>
              </mc:Fallback>
            </mc:AlternateContent>
          </a:graphicData>
        </a:graphic>
      </p:graphicFrame>
      <p:sp>
        <p:nvSpPr>
          <p:cNvPr id="21" name="Arrow: Notched Right 20">
            <a:extLst>
              <a:ext uri="{FF2B5EF4-FFF2-40B4-BE49-F238E27FC236}">
                <a16:creationId xmlns:a16="http://schemas.microsoft.com/office/drawing/2014/main" id="{F339C899-065D-4BC8-9F0D-FE0C68B6F3F4}"/>
              </a:ext>
            </a:extLst>
          </p:cNvPr>
          <p:cNvSpPr/>
          <p:nvPr/>
        </p:nvSpPr>
        <p:spPr>
          <a:xfrm rot="9579985">
            <a:off x="2144768" y="4865981"/>
            <a:ext cx="481921" cy="202222"/>
          </a:xfrm>
          <a:prstGeom prst="notch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Arrow: Notched Right 21">
            <a:extLst>
              <a:ext uri="{FF2B5EF4-FFF2-40B4-BE49-F238E27FC236}">
                <a16:creationId xmlns:a16="http://schemas.microsoft.com/office/drawing/2014/main" id="{5949E8C1-C334-4531-9D02-4F2109B6BD15}"/>
              </a:ext>
            </a:extLst>
          </p:cNvPr>
          <p:cNvSpPr/>
          <p:nvPr/>
        </p:nvSpPr>
        <p:spPr>
          <a:xfrm rot="1850566">
            <a:off x="7013473" y="4897788"/>
            <a:ext cx="481921" cy="202222"/>
          </a:xfrm>
          <a:prstGeom prst="notched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A514456F-EF2F-407D-AE3E-149E6FA92E1D}"/>
              </a:ext>
            </a:extLst>
          </p:cNvPr>
          <p:cNvGraphicFramePr/>
          <p:nvPr>
            <p:extLst>
              <p:ext uri="{D42A27DB-BD31-4B8C-83A1-F6EECF244321}">
                <p14:modId xmlns:p14="http://schemas.microsoft.com/office/powerpoint/2010/main" val="2341936922"/>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25" name="TextBox 24">
            <a:extLst>
              <a:ext uri="{FF2B5EF4-FFF2-40B4-BE49-F238E27FC236}">
                <a16:creationId xmlns:a16="http://schemas.microsoft.com/office/drawing/2014/main" id="{924258BF-EADC-4ADE-B89E-08BD7C7B359C}"/>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3/11</a:t>
            </a:r>
          </a:p>
        </p:txBody>
      </p:sp>
    </p:spTree>
    <p:extLst>
      <p:ext uri="{BB962C8B-B14F-4D97-AF65-F5344CB8AC3E}">
        <p14:creationId xmlns:p14="http://schemas.microsoft.com/office/powerpoint/2010/main" val="1958202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FCF1BF-4B4B-4972-8698-EE9DD96B23B9}"/>
              </a:ext>
            </a:extLst>
          </p:cNvPr>
          <p:cNvSpPr txBox="1">
            <a:spLocks/>
          </p:cNvSpPr>
          <p:nvPr/>
        </p:nvSpPr>
        <p:spPr>
          <a:xfrm>
            <a:off x="55853" y="755369"/>
            <a:ext cx="1492210"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2- Motivation</a:t>
            </a:r>
          </a:p>
        </p:txBody>
      </p:sp>
      <p:pic>
        <p:nvPicPr>
          <p:cNvPr id="4" name="Picture 3">
            <a:extLst>
              <a:ext uri="{FF2B5EF4-FFF2-40B4-BE49-F238E27FC236}">
                <a16:creationId xmlns:a16="http://schemas.microsoft.com/office/drawing/2014/main" id="{939D60AE-3F4C-4C5B-A4F3-F862E6533F17}"/>
              </a:ext>
            </a:extLst>
          </p:cNvPr>
          <p:cNvPicPr>
            <a:picLocks noChangeAspect="1"/>
          </p:cNvPicPr>
          <p:nvPr/>
        </p:nvPicPr>
        <p:blipFill>
          <a:blip r:embed="rId3"/>
          <a:stretch>
            <a:fillRect/>
          </a:stretch>
        </p:blipFill>
        <p:spPr>
          <a:xfrm>
            <a:off x="606108" y="190465"/>
            <a:ext cx="1080800" cy="378280"/>
          </a:xfrm>
          <a:prstGeom prst="rect">
            <a:avLst/>
          </a:prstGeom>
        </p:spPr>
      </p:pic>
      <p:pic>
        <p:nvPicPr>
          <p:cNvPr id="5" name="Picture 4">
            <a:extLst>
              <a:ext uri="{FF2B5EF4-FFF2-40B4-BE49-F238E27FC236}">
                <a16:creationId xmlns:a16="http://schemas.microsoft.com/office/drawing/2014/main" id="{0254C3A6-C476-4DB1-9D1C-9340EF715868}"/>
              </a:ext>
            </a:extLst>
          </p:cNvPr>
          <p:cNvPicPr>
            <a:picLocks noChangeAspect="1"/>
          </p:cNvPicPr>
          <p:nvPr/>
        </p:nvPicPr>
        <p:blipFill>
          <a:blip r:embed="rId4"/>
          <a:stretch>
            <a:fillRect/>
          </a:stretch>
        </p:blipFill>
        <p:spPr>
          <a:xfrm>
            <a:off x="7194403" y="144682"/>
            <a:ext cx="1865731" cy="514383"/>
          </a:xfrm>
          <a:prstGeom prst="rect">
            <a:avLst/>
          </a:prstGeom>
        </p:spPr>
      </p:pic>
      <p:pic>
        <p:nvPicPr>
          <p:cNvPr id="6" name="Picture 5">
            <a:extLst>
              <a:ext uri="{FF2B5EF4-FFF2-40B4-BE49-F238E27FC236}">
                <a16:creationId xmlns:a16="http://schemas.microsoft.com/office/drawing/2014/main" id="{C9C099AF-4D8B-46A1-8F3B-7E7DE8554E67}"/>
              </a:ext>
            </a:extLst>
          </p:cNvPr>
          <p:cNvPicPr>
            <a:picLocks noChangeAspect="1"/>
          </p:cNvPicPr>
          <p:nvPr/>
        </p:nvPicPr>
        <p:blipFill>
          <a:blip r:embed="rId5"/>
          <a:stretch>
            <a:fillRect/>
          </a:stretch>
        </p:blipFill>
        <p:spPr>
          <a:xfrm>
            <a:off x="376696" y="1096978"/>
            <a:ext cx="9067190" cy="5440314"/>
          </a:xfrm>
          <a:prstGeom prst="rect">
            <a:avLst/>
          </a:prstGeom>
        </p:spPr>
      </p:pic>
      <p:graphicFrame>
        <p:nvGraphicFramePr>
          <p:cNvPr id="13" name="Diagram 12">
            <a:extLst>
              <a:ext uri="{FF2B5EF4-FFF2-40B4-BE49-F238E27FC236}">
                <a16:creationId xmlns:a16="http://schemas.microsoft.com/office/drawing/2014/main" id="{719B22FA-FE86-4CF2-833E-E530FC05F92B}"/>
              </a:ext>
            </a:extLst>
          </p:cNvPr>
          <p:cNvGraphicFramePr/>
          <p:nvPr>
            <p:extLst>
              <p:ext uri="{D42A27DB-BD31-4B8C-83A1-F6EECF244321}">
                <p14:modId xmlns:p14="http://schemas.microsoft.com/office/powerpoint/2010/main" val="2977678199"/>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TextBox 13">
            <a:extLst>
              <a:ext uri="{FF2B5EF4-FFF2-40B4-BE49-F238E27FC236}">
                <a16:creationId xmlns:a16="http://schemas.microsoft.com/office/drawing/2014/main" id="{525F48D4-484C-4A39-8964-4155555E4869}"/>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4/11</a:t>
            </a:r>
          </a:p>
        </p:txBody>
      </p:sp>
    </p:spTree>
    <p:extLst>
      <p:ext uri="{BB962C8B-B14F-4D97-AF65-F5344CB8AC3E}">
        <p14:creationId xmlns:p14="http://schemas.microsoft.com/office/powerpoint/2010/main" val="1102748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FCF1BF-4B4B-4972-8698-EE9DD96B23B9}"/>
              </a:ext>
            </a:extLst>
          </p:cNvPr>
          <p:cNvSpPr txBox="1">
            <a:spLocks/>
          </p:cNvSpPr>
          <p:nvPr/>
        </p:nvSpPr>
        <p:spPr>
          <a:xfrm>
            <a:off x="55853" y="755369"/>
            <a:ext cx="1492210"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3- Implementation</a:t>
            </a:r>
          </a:p>
        </p:txBody>
      </p:sp>
      <p:pic>
        <p:nvPicPr>
          <p:cNvPr id="4" name="Picture 3">
            <a:extLst>
              <a:ext uri="{FF2B5EF4-FFF2-40B4-BE49-F238E27FC236}">
                <a16:creationId xmlns:a16="http://schemas.microsoft.com/office/drawing/2014/main" id="{939D60AE-3F4C-4C5B-A4F3-F862E6533F17}"/>
              </a:ext>
            </a:extLst>
          </p:cNvPr>
          <p:cNvPicPr>
            <a:picLocks noChangeAspect="1"/>
          </p:cNvPicPr>
          <p:nvPr/>
        </p:nvPicPr>
        <p:blipFill>
          <a:blip r:embed="rId3"/>
          <a:stretch>
            <a:fillRect/>
          </a:stretch>
        </p:blipFill>
        <p:spPr>
          <a:xfrm>
            <a:off x="606108" y="190465"/>
            <a:ext cx="1080800" cy="378280"/>
          </a:xfrm>
          <a:prstGeom prst="rect">
            <a:avLst/>
          </a:prstGeom>
        </p:spPr>
      </p:pic>
      <p:pic>
        <p:nvPicPr>
          <p:cNvPr id="5" name="Picture 4">
            <a:extLst>
              <a:ext uri="{FF2B5EF4-FFF2-40B4-BE49-F238E27FC236}">
                <a16:creationId xmlns:a16="http://schemas.microsoft.com/office/drawing/2014/main" id="{0254C3A6-C476-4DB1-9D1C-9340EF715868}"/>
              </a:ext>
            </a:extLst>
          </p:cNvPr>
          <p:cNvPicPr>
            <a:picLocks noChangeAspect="1"/>
          </p:cNvPicPr>
          <p:nvPr/>
        </p:nvPicPr>
        <p:blipFill>
          <a:blip r:embed="rId4"/>
          <a:stretch>
            <a:fillRect/>
          </a:stretch>
        </p:blipFill>
        <p:spPr>
          <a:xfrm>
            <a:off x="7194403" y="144682"/>
            <a:ext cx="1865731" cy="514383"/>
          </a:xfrm>
          <a:prstGeom prst="rect">
            <a:avLst/>
          </a:prstGeom>
        </p:spPr>
      </p:pic>
      <p:sp>
        <p:nvSpPr>
          <p:cNvPr id="27" name="Rectangle 26">
            <a:extLst>
              <a:ext uri="{FF2B5EF4-FFF2-40B4-BE49-F238E27FC236}">
                <a16:creationId xmlns:a16="http://schemas.microsoft.com/office/drawing/2014/main" id="{C70010CA-E1FE-40CE-9EDF-9F0EC7342CA2}"/>
              </a:ext>
            </a:extLst>
          </p:cNvPr>
          <p:cNvSpPr/>
          <p:nvPr/>
        </p:nvSpPr>
        <p:spPr>
          <a:xfrm>
            <a:off x="93967" y="1138340"/>
            <a:ext cx="3185882" cy="49345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Environment Modeling</a:t>
            </a:r>
          </a:p>
        </p:txBody>
      </p:sp>
      <p:pic>
        <p:nvPicPr>
          <p:cNvPr id="6" name="Picture 5">
            <a:extLst>
              <a:ext uri="{FF2B5EF4-FFF2-40B4-BE49-F238E27FC236}">
                <a16:creationId xmlns:a16="http://schemas.microsoft.com/office/drawing/2014/main" id="{7ED5045E-7793-4ED0-9003-96F3312BDF07}"/>
              </a:ext>
            </a:extLst>
          </p:cNvPr>
          <p:cNvPicPr>
            <a:picLocks noChangeAspect="1"/>
          </p:cNvPicPr>
          <p:nvPr/>
        </p:nvPicPr>
        <p:blipFill>
          <a:blip r:embed="rId5"/>
          <a:stretch>
            <a:fillRect/>
          </a:stretch>
        </p:blipFill>
        <p:spPr>
          <a:xfrm>
            <a:off x="3810000" y="1111323"/>
            <a:ext cx="6391755" cy="5521574"/>
          </a:xfrm>
          <a:prstGeom prst="rect">
            <a:avLst/>
          </a:prstGeom>
        </p:spPr>
      </p:pic>
      <p:pic>
        <p:nvPicPr>
          <p:cNvPr id="8" name="Picture 7">
            <a:extLst>
              <a:ext uri="{FF2B5EF4-FFF2-40B4-BE49-F238E27FC236}">
                <a16:creationId xmlns:a16="http://schemas.microsoft.com/office/drawing/2014/main" id="{6E90CC15-95E2-4EE1-8222-B093F1EBA31F}"/>
              </a:ext>
            </a:extLst>
          </p:cNvPr>
          <p:cNvPicPr>
            <a:picLocks noChangeAspect="1"/>
          </p:cNvPicPr>
          <p:nvPr/>
        </p:nvPicPr>
        <p:blipFill>
          <a:blip r:embed="rId6"/>
          <a:stretch>
            <a:fillRect/>
          </a:stretch>
        </p:blipFill>
        <p:spPr>
          <a:xfrm>
            <a:off x="93967" y="2093037"/>
            <a:ext cx="3579992" cy="1239495"/>
          </a:xfrm>
          <a:prstGeom prst="rect">
            <a:avLst/>
          </a:prstGeom>
        </p:spPr>
      </p:pic>
      <p:sp>
        <p:nvSpPr>
          <p:cNvPr id="16" name="Rectangle 15">
            <a:extLst>
              <a:ext uri="{FF2B5EF4-FFF2-40B4-BE49-F238E27FC236}">
                <a16:creationId xmlns:a16="http://schemas.microsoft.com/office/drawing/2014/main" id="{00D2F893-4379-44EC-BA4C-797A36AF27C7}"/>
              </a:ext>
            </a:extLst>
          </p:cNvPr>
          <p:cNvSpPr/>
          <p:nvPr/>
        </p:nvSpPr>
        <p:spPr>
          <a:xfrm>
            <a:off x="93968" y="3420395"/>
            <a:ext cx="3579991" cy="331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4x4, 5x5, 6x6 Maps</a:t>
            </a:r>
          </a:p>
        </p:txBody>
      </p:sp>
      <p:pic>
        <p:nvPicPr>
          <p:cNvPr id="17" name="Picture 2" descr="An Introduction to Q-Learning: A Tutorial For Beginners | DataCamp">
            <a:extLst>
              <a:ext uri="{FF2B5EF4-FFF2-40B4-BE49-F238E27FC236}">
                <a16:creationId xmlns:a16="http://schemas.microsoft.com/office/drawing/2014/main" id="{FE29688A-DACE-4FC1-86F0-62161CF99E4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901765" y="3839329"/>
            <a:ext cx="1964396" cy="196439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B7E6BA1-3611-45CC-8891-6681791D9D74}"/>
              </a:ext>
            </a:extLst>
          </p:cNvPr>
          <p:cNvSpPr/>
          <p:nvPr/>
        </p:nvSpPr>
        <p:spPr>
          <a:xfrm>
            <a:off x="901765" y="5891588"/>
            <a:ext cx="1964396" cy="331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Frozen Lake Environment</a:t>
            </a:r>
          </a:p>
        </p:txBody>
      </p:sp>
      <p:graphicFrame>
        <p:nvGraphicFramePr>
          <p:cNvPr id="19" name="Diagram 18">
            <a:extLst>
              <a:ext uri="{FF2B5EF4-FFF2-40B4-BE49-F238E27FC236}">
                <a16:creationId xmlns:a16="http://schemas.microsoft.com/office/drawing/2014/main" id="{6329DD21-34FA-4AC5-87F6-650F9E5B0F7D}"/>
              </a:ext>
            </a:extLst>
          </p:cNvPr>
          <p:cNvGraphicFramePr/>
          <p:nvPr>
            <p:extLst>
              <p:ext uri="{D42A27DB-BD31-4B8C-83A1-F6EECF244321}">
                <p14:modId xmlns:p14="http://schemas.microsoft.com/office/powerpoint/2010/main" val="1860499532"/>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TextBox 19">
            <a:extLst>
              <a:ext uri="{FF2B5EF4-FFF2-40B4-BE49-F238E27FC236}">
                <a16:creationId xmlns:a16="http://schemas.microsoft.com/office/drawing/2014/main" id="{84705B5F-0CE4-45FD-9BC0-389879316E84}"/>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5/11</a:t>
            </a:r>
          </a:p>
        </p:txBody>
      </p:sp>
    </p:spTree>
    <p:extLst>
      <p:ext uri="{BB962C8B-B14F-4D97-AF65-F5344CB8AC3E}">
        <p14:creationId xmlns:p14="http://schemas.microsoft.com/office/powerpoint/2010/main" val="1961144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FCF1BF-4B4B-4972-8698-EE9DD96B23B9}"/>
              </a:ext>
            </a:extLst>
          </p:cNvPr>
          <p:cNvSpPr txBox="1">
            <a:spLocks/>
          </p:cNvSpPr>
          <p:nvPr/>
        </p:nvSpPr>
        <p:spPr>
          <a:xfrm>
            <a:off x="55853" y="755369"/>
            <a:ext cx="1492210"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3- Implementation</a:t>
            </a:r>
          </a:p>
        </p:txBody>
      </p:sp>
      <p:pic>
        <p:nvPicPr>
          <p:cNvPr id="4" name="Picture 3">
            <a:extLst>
              <a:ext uri="{FF2B5EF4-FFF2-40B4-BE49-F238E27FC236}">
                <a16:creationId xmlns:a16="http://schemas.microsoft.com/office/drawing/2014/main" id="{939D60AE-3F4C-4C5B-A4F3-F862E6533F17}"/>
              </a:ext>
            </a:extLst>
          </p:cNvPr>
          <p:cNvPicPr>
            <a:picLocks noChangeAspect="1"/>
          </p:cNvPicPr>
          <p:nvPr/>
        </p:nvPicPr>
        <p:blipFill>
          <a:blip r:embed="rId3"/>
          <a:stretch>
            <a:fillRect/>
          </a:stretch>
        </p:blipFill>
        <p:spPr>
          <a:xfrm>
            <a:off x="606108" y="190465"/>
            <a:ext cx="1080800" cy="378280"/>
          </a:xfrm>
          <a:prstGeom prst="rect">
            <a:avLst/>
          </a:prstGeom>
        </p:spPr>
      </p:pic>
      <p:pic>
        <p:nvPicPr>
          <p:cNvPr id="5" name="Picture 4">
            <a:extLst>
              <a:ext uri="{FF2B5EF4-FFF2-40B4-BE49-F238E27FC236}">
                <a16:creationId xmlns:a16="http://schemas.microsoft.com/office/drawing/2014/main" id="{0254C3A6-C476-4DB1-9D1C-9340EF715868}"/>
              </a:ext>
            </a:extLst>
          </p:cNvPr>
          <p:cNvPicPr>
            <a:picLocks noChangeAspect="1"/>
          </p:cNvPicPr>
          <p:nvPr/>
        </p:nvPicPr>
        <p:blipFill>
          <a:blip r:embed="rId4"/>
          <a:stretch>
            <a:fillRect/>
          </a:stretch>
        </p:blipFill>
        <p:spPr>
          <a:xfrm>
            <a:off x="7194403" y="144682"/>
            <a:ext cx="1865731" cy="514383"/>
          </a:xfrm>
          <a:prstGeom prst="rect">
            <a:avLst/>
          </a:prstGeom>
        </p:spPr>
      </p:pic>
      <p:graphicFrame>
        <p:nvGraphicFramePr>
          <p:cNvPr id="7" name="Table 6">
            <a:extLst>
              <a:ext uri="{FF2B5EF4-FFF2-40B4-BE49-F238E27FC236}">
                <a16:creationId xmlns:a16="http://schemas.microsoft.com/office/drawing/2014/main" id="{9ABA5FA5-0A94-4655-8124-DE85A3F71B73}"/>
              </a:ext>
            </a:extLst>
          </p:cNvPr>
          <p:cNvGraphicFramePr>
            <a:graphicFrameLocks noGrp="1"/>
          </p:cNvGraphicFramePr>
          <p:nvPr>
            <p:extLst>
              <p:ext uri="{D42A27DB-BD31-4B8C-83A1-F6EECF244321}">
                <p14:modId xmlns:p14="http://schemas.microsoft.com/office/powerpoint/2010/main" val="2674756735"/>
              </p:ext>
            </p:extLst>
          </p:nvPr>
        </p:nvGraphicFramePr>
        <p:xfrm>
          <a:off x="356193" y="4736801"/>
          <a:ext cx="4035350" cy="1219200"/>
        </p:xfrm>
        <a:graphic>
          <a:graphicData uri="http://schemas.openxmlformats.org/drawingml/2006/table">
            <a:tbl>
              <a:tblPr firstRow="1" firstCol="1" bandRow="1"/>
              <a:tblGrid>
                <a:gridCol w="2183389">
                  <a:extLst>
                    <a:ext uri="{9D8B030D-6E8A-4147-A177-3AD203B41FA5}">
                      <a16:colId xmlns:a16="http://schemas.microsoft.com/office/drawing/2014/main" val="760758337"/>
                    </a:ext>
                  </a:extLst>
                </a:gridCol>
                <a:gridCol w="1851961">
                  <a:extLst>
                    <a:ext uri="{9D8B030D-6E8A-4147-A177-3AD203B41FA5}">
                      <a16:colId xmlns:a16="http://schemas.microsoft.com/office/drawing/2014/main" val="3107030989"/>
                    </a:ext>
                  </a:extLst>
                </a:gridCol>
              </a:tblGrid>
              <a:tr h="104775">
                <a:tc>
                  <a:txBody>
                    <a:bodyPr/>
                    <a:lstStyle/>
                    <a:p>
                      <a:pPr algn="ctr"/>
                      <a:r>
                        <a:rPr lang="en-US" sz="1600" b="1">
                          <a:solidFill>
                            <a:srgbClr val="000000"/>
                          </a:solidFill>
                          <a:effectLst/>
                          <a:latin typeface="Times New Roman" panose="02020603050405020304" pitchFamily="18" charset="0"/>
                          <a:ea typeface="Times New Roman" panose="02020603050405020304" pitchFamily="18" charset="0"/>
                        </a:rPr>
                        <a:t>Hyper Parameter</a:t>
                      </a:r>
                      <a:endParaRPr lang="en-US" sz="16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b="1">
                          <a:solidFill>
                            <a:srgbClr val="000000"/>
                          </a:solidFill>
                          <a:effectLst/>
                          <a:latin typeface="Times New Roman" panose="02020603050405020304" pitchFamily="18" charset="0"/>
                          <a:ea typeface="Times New Roman" panose="02020603050405020304" pitchFamily="18" charset="0"/>
                        </a:rPr>
                        <a:t>Value</a:t>
                      </a:r>
                      <a:endParaRPr lang="en-US" sz="16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3495370"/>
                  </a:ext>
                </a:extLst>
              </a:tr>
              <a:tr h="160655">
                <a:tc>
                  <a:txBody>
                    <a:bodyPr/>
                    <a:lstStyle/>
                    <a:p>
                      <a:pPr algn="ctr"/>
                      <a:r>
                        <a:rPr lang="en-US" sz="1600">
                          <a:solidFill>
                            <a:srgbClr val="000000"/>
                          </a:solidFill>
                          <a:effectLst/>
                          <a:latin typeface="Times New Roman" panose="02020603050405020304" pitchFamily="18" charset="0"/>
                          <a:ea typeface="Times New Roman" panose="02020603050405020304" pitchFamily="18" charset="0"/>
                        </a:rPr>
                        <a:t>α (the learning rate)</a:t>
                      </a:r>
                      <a:endParaRPr lang="en-US" sz="16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a:solidFill>
                            <a:srgbClr val="000000"/>
                          </a:solidFill>
                          <a:effectLst/>
                          <a:latin typeface="Times New Roman" panose="02020603050405020304" pitchFamily="18" charset="0"/>
                          <a:ea typeface="Times New Roman" panose="02020603050405020304" pitchFamily="18" charset="0"/>
                        </a:rPr>
                        <a:t>0.9</a:t>
                      </a:r>
                      <a:endParaRPr lang="en-US" sz="16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6392940"/>
                  </a:ext>
                </a:extLst>
              </a:tr>
              <a:tr h="81915">
                <a:tc>
                  <a:txBody>
                    <a:bodyPr/>
                    <a:lstStyle/>
                    <a:p>
                      <a:pPr algn="ctr"/>
                      <a:r>
                        <a:rPr lang="en-US" sz="1600">
                          <a:solidFill>
                            <a:srgbClr val="000000"/>
                          </a:solidFill>
                          <a:effectLst/>
                          <a:latin typeface="Times New Roman" panose="02020603050405020304" pitchFamily="18" charset="0"/>
                          <a:ea typeface="Times New Roman" panose="02020603050405020304" pitchFamily="18" charset="0"/>
                        </a:rPr>
                        <a:t>γ (discount factor)</a:t>
                      </a:r>
                      <a:endParaRPr lang="en-US" sz="16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a:solidFill>
                            <a:srgbClr val="000000"/>
                          </a:solidFill>
                          <a:effectLst/>
                          <a:latin typeface="Times New Roman" panose="02020603050405020304" pitchFamily="18" charset="0"/>
                          <a:ea typeface="Times New Roman" panose="02020603050405020304" pitchFamily="18" charset="0"/>
                        </a:rPr>
                        <a:t>0.95</a:t>
                      </a:r>
                      <a:endParaRPr lang="en-US" sz="16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5829216"/>
                  </a:ext>
                </a:extLst>
              </a:tr>
              <a:tr h="128905">
                <a:tc>
                  <a:txBody>
                    <a:bodyPr/>
                    <a:lstStyle/>
                    <a:p>
                      <a:pPr algn="ctr"/>
                      <a:r>
                        <a:rPr lang="en-US" sz="1600">
                          <a:solidFill>
                            <a:srgbClr val="000000"/>
                          </a:solidFill>
                          <a:effectLst/>
                          <a:latin typeface="Times New Roman" panose="02020603050405020304" pitchFamily="18" charset="0"/>
                          <a:ea typeface="Times New Roman" panose="02020603050405020304" pitchFamily="18" charset="0"/>
                        </a:rPr>
                        <a:t>ε (ratio of exploration to exploitation) </a:t>
                      </a:r>
                      <a:endParaRPr lang="en-US" sz="16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600" dirty="0">
                          <a:solidFill>
                            <a:srgbClr val="000000"/>
                          </a:solidFill>
                          <a:effectLst/>
                          <a:latin typeface="Times New Roman" panose="02020603050405020304" pitchFamily="18" charset="0"/>
                          <a:ea typeface="Times New Roman" panose="02020603050405020304" pitchFamily="18" charset="0"/>
                        </a:rPr>
                        <a:t>Decaying Value (0.9 to 0.3)</a:t>
                      </a:r>
                      <a:endParaRPr lang="en-US" sz="16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6022846"/>
                  </a:ext>
                </a:extLst>
              </a:tr>
            </a:tbl>
          </a:graphicData>
        </a:graphic>
      </p:graphicFrame>
      <p:sp>
        <p:nvSpPr>
          <p:cNvPr id="24" name="Rectangle 23">
            <a:extLst>
              <a:ext uri="{FF2B5EF4-FFF2-40B4-BE49-F238E27FC236}">
                <a16:creationId xmlns:a16="http://schemas.microsoft.com/office/drawing/2014/main" id="{8D9B6470-823C-4D82-A49A-7296DD35B28B}"/>
              </a:ext>
            </a:extLst>
          </p:cNvPr>
          <p:cNvSpPr/>
          <p:nvPr/>
        </p:nvSpPr>
        <p:spPr>
          <a:xfrm>
            <a:off x="356193" y="4025356"/>
            <a:ext cx="2127103" cy="49345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Hyper Parameters</a:t>
            </a:r>
          </a:p>
        </p:txBody>
      </p:sp>
      <p:pic>
        <p:nvPicPr>
          <p:cNvPr id="25" name="Picture 24">
            <a:extLst>
              <a:ext uri="{FF2B5EF4-FFF2-40B4-BE49-F238E27FC236}">
                <a16:creationId xmlns:a16="http://schemas.microsoft.com/office/drawing/2014/main" id="{085E13B2-F1CA-49C7-9040-0D5944C5CE64}"/>
              </a:ext>
            </a:extLst>
          </p:cNvPr>
          <p:cNvPicPr/>
          <p:nvPr/>
        </p:nvPicPr>
        <p:blipFill rotWithShape="1">
          <a:blip r:embed="rId5"/>
          <a:srcRect t="10183"/>
          <a:stretch/>
        </p:blipFill>
        <p:spPr bwMode="auto">
          <a:xfrm>
            <a:off x="5480646" y="4401588"/>
            <a:ext cx="3427513" cy="2265947"/>
          </a:xfrm>
          <a:prstGeom prst="rect">
            <a:avLst/>
          </a:prstGeom>
          <a:ln>
            <a:noFill/>
          </a:ln>
          <a:extLst>
            <a:ext uri="{53640926-AAD7-44D8-BBD7-CCE9431645EC}">
              <a14:shadowObscured xmlns:a14="http://schemas.microsoft.com/office/drawing/2010/main"/>
            </a:ext>
          </a:extLst>
        </p:spPr>
      </p:pic>
      <p:sp>
        <p:nvSpPr>
          <p:cNvPr id="30" name="Arrow: Striped Right 29">
            <a:extLst>
              <a:ext uri="{FF2B5EF4-FFF2-40B4-BE49-F238E27FC236}">
                <a16:creationId xmlns:a16="http://schemas.microsoft.com/office/drawing/2014/main" id="{285E9746-28FC-46AB-8DDE-7B7A32623292}"/>
              </a:ext>
            </a:extLst>
          </p:cNvPr>
          <p:cNvSpPr/>
          <p:nvPr/>
        </p:nvSpPr>
        <p:spPr>
          <a:xfrm>
            <a:off x="4466896" y="5534561"/>
            <a:ext cx="786065" cy="340896"/>
          </a:xfrm>
          <a:prstGeom prst="striped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BE5F3627-78CD-4A4A-B154-701DE4FE6B9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193" y="1157409"/>
            <a:ext cx="5627150" cy="2621218"/>
          </a:xfrm>
          <a:prstGeom prst="rect">
            <a:avLst/>
          </a:prstGeom>
          <a:noFill/>
        </p:spPr>
      </p:pic>
      <p:sp>
        <p:nvSpPr>
          <p:cNvPr id="26" name="Rectangle 25">
            <a:extLst>
              <a:ext uri="{FF2B5EF4-FFF2-40B4-BE49-F238E27FC236}">
                <a16:creationId xmlns:a16="http://schemas.microsoft.com/office/drawing/2014/main" id="{226EBC0F-AF68-45F3-BE77-2CF1487B8D6C}"/>
              </a:ext>
            </a:extLst>
          </p:cNvPr>
          <p:cNvSpPr/>
          <p:nvPr/>
        </p:nvSpPr>
        <p:spPr>
          <a:xfrm>
            <a:off x="4615718" y="1441703"/>
            <a:ext cx="3185882" cy="4934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Q-Learning Algorithm</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A32BCFA-88AB-405D-ACEE-4EC7B48A1835}"/>
                  </a:ext>
                </a:extLst>
              </p:cNvPr>
              <p:cNvSpPr txBox="1"/>
              <p:nvPr/>
            </p:nvSpPr>
            <p:spPr>
              <a:xfrm>
                <a:off x="5711681" y="2368394"/>
                <a:ext cx="4370782" cy="97699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indent="182880" algn="just">
                  <a:lnSpc>
                    <a:spcPct val="95000"/>
                  </a:lnSpc>
                  <a:spcAft>
                    <a:spcPts val="600"/>
                  </a:spcAft>
                  <a:tabLst>
                    <a:tab pos="182880" algn="l"/>
                  </a:tabLst>
                </a:pPr>
                <a:r>
                  <a:rPr lang="x-none" sz="1200" spc="-5" dirty="0">
                    <a:solidFill>
                      <a:schemeClr val="tx1"/>
                    </a:solidFill>
                    <a:effectLst/>
                    <a:latin typeface="Times New Roman" panose="02020603050405020304" pitchFamily="18" charset="0"/>
                    <a:ea typeface="SimSun" panose="02010600030101010101" pitchFamily="2" charset="-122"/>
                  </a:rPr>
                  <a:t>The equation below accounts for Q-Value estimation in the Q-Learning algorithm:</a:t>
                </a:r>
                <a:endParaRPr lang="en-US" sz="1200" spc="-5" dirty="0">
                  <a:solidFill>
                    <a:schemeClr val="tx1"/>
                  </a:solidFill>
                  <a:effectLst/>
                  <a:latin typeface="Times New Roman" panose="02020603050405020304" pitchFamily="18" charset="0"/>
                  <a:ea typeface="SimSun" panose="02010600030101010101" pitchFamily="2" charset="-122"/>
                </a:endParaRPr>
              </a:p>
              <a:p>
                <a:pPr/>
                <a14:m>
                  <m:oMathPara xmlns:m="http://schemas.openxmlformats.org/officeDocument/2006/math">
                    <m:oMathParaPr>
                      <m:jc m:val="centerGroup"/>
                    </m:oMathParaPr>
                    <m:oMath xmlns:m="http://schemas.openxmlformats.org/officeDocument/2006/math">
                      <m:sSub>
                        <m:sSubPr>
                          <m:ctrlPr>
                            <a:rPr lang="en-US" sz="1200" i="1" smtClean="0">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Q</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new</m:t>
                          </m:r>
                        </m:sub>
                      </m:sSub>
                      <m:d>
                        <m:dPr>
                          <m:ctrlPr>
                            <a:rPr lang="en-US" sz="1200" i="1">
                              <a:solidFill>
                                <a:srgbClr val="222222"/>
                              </a:solidFill>
                              <a:effectLst/>
                              <a:latin typeface="Cambria Math" panose="02040503050406030204" pitchFamily="18" charset="0"/>
                              <a:ea typeface="Calibri" panose="020F0502020204030204" pitchFamily="34" charset="0"/>
                            </a:rPr>
                          </m:ctrlPr>
                        </m:dPr>
                        <m:e>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s</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t</m:t>
                              </m:r>
                            </m:sub>
                          </m:sSub>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a</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t</m:t>
                              </m:r>
                            </m:sub>
                          </m:sSub>
                        </m:e>
                      </m:d>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Q</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old</m:t>
                          </m:r>
                        </m:sub>
                      </m:sSub>
                      <m:d>
                        <m:dPr>
                          <m:ctrlPr>
                            <a:rPr lang="en-US" sz="1200" i="1">
                              <a:solidFill>
                                <a:srgbClr val="222222"/>
                              </a:solidFill>
                              <a:effectLst/>
                              <a:latin typeface="Cambria Math" panose="02040503050406030204" pitchFamily="18" charset="0"/>
                              <a:ea typeface="Calibri" panose="020F0502020204030204" pitchFamily="34" charset="0"/>
                            </a:rPr>
                          </m:ctrlPr>
                        </m:dPr>
                        <m:e>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s</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t</m:t>
                              </m:r>
                            </m:sub>
                          </m:sSub>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a</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t</m:t>
                              </m:r>
                            </m:sub>
                          </m:sSub>
                        </m:e>
                      </m:d>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00" smtClean="0">
                          <a:solidFill>
                            <a:srgbClr val="222222"/>
                          </a:solidFill>
                          <a:effectLst/>
                          <a:highlight>
                            <a:srgbClr val="FFFF00"/>
                          </a:highlight>
                          <a:latin typeface="Cambria Math" panose="02040503050406030204" pitchFamily="18" charset="0"/>
                          <a:ea typeface="Calibri" panose="020F0502020204030204" pitchFamily="34" charset="0"/>
                          <a:cs typeface="Times New Roman" panose="02020603050405020304" pitchFamily="18" charset="0"/>
                        </a:rPr>
                        <m:t>α</m:t>
                      </m:r>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r</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t</m:t>
                          </m:r>
                        </m:sub>
                      </m:sSub>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00">
                          <a:solidFill>
                            <a:srgbClr val="222222"/>
                          </a:solidFill>
                          <a:effectLst/>
                          <a:highlight>
                            <a:srgbClr val="FFFF00"/>
                          </a:highlight>
                          <a:latin typeface="Cambria Math" panose="02040503050406030204" pitchFamily="18" charset="0"/>
                          <a:ea typeface="Calibri" panose="020F0502020204030204" pitchFamily="34" charset="0"/>
                          <a:cs typeface="Times New Roman" panose="02020603050405020304" pitchFamily="18" charset="0"/>
                        </a:rPr>
                        <m:t>γ</m:t>
                      </m:r>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200" i="1">
                              <a:solidFill>
                                <a:srgbClr val="222222"/>
                              </a:solidFill>
                              <a:effectLst/>
                              <a:latin typeface="Cambria Math" panose="02040503050406030204" pitchFamily="18" charset="0"/>
                              <a:ea typeface="Calibri" panose="020F0502020204030204" pitchFamily="34" charset="0"/>
                            </a:rPr>
                          </m:ctrlPr>
                        </m:dPr>
                        <m:e>
                          <m:func>
                            <m:funcPr>
                              <m:ctrlPr>
                                <a:rPr lang="en-US" sz="1200" i="1">
                                  <a:solidFill>
                                    <a:srgbClr val="222222"/>
                                  </a:solidFill>
                                  <a:effectLst/>
                                  <a:latin typeface="Cambria Math" panose="02040503050406030204" pitchFamily="18" charset="0"/>
                                  <a:ea typeface="Calibri" panose="020F0502020204030204" pitchFamily="34" charset="0"/>
                                </a:rPr>
                              </m:ctrlPr>
                            </m:funcPr>
                            <m:fNa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max</m:t>
                              </m:r>
                            </m:fName>
                            <m:e>
                              <m:d>
                                <m:dPr>
                                  <m:ctrlPr>
                                    <a:rPr lang="en-US" sz="1200" i="1">
                                      <a:solidFill>
                                        <a:srgbClr val="222222"/>
                                      </a:solidFill>
                                      <a:effectLst/>
                                      <a:latin typeface="Cambria Math" panose="02040503050406030204" pitchFamily="18" charset="0"/>
                                      <a:ea typeface="Calibri" panose="020F0502020204030204" pitchFamily="34" charset="0"/>
                                    </a:rPr>
                                  </m:ctrlPr>
                                </m:d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Q</m:t>
                                  </m:r>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1200" i="1">
                                          <a:solidFill>
                                            <a:srgbClr val="222222"/>
                                          </a:solidFill>
                                          <a:effectLst/>
                                          <a:latin typeface="Cambria Math" panose="02040503050406030204" pitchFamily="18" charset="0"/>
                                          <a:ea typeface="Calibri" panose="020F0502020204030204" pitchFamily="34" charset="0"/>
                                        </a:rPr>
                                      </m:ctrlPr>
                                    </m:dPr>
                                    <m:e>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s</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t</m:t>
                                          </m:r>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a</m:t>
                                      </m:r>
                                    </m:e>
                                  </m:d>
                                </m:e>
                              </m:d>
                            </m:e>
                          </m:func>
                          <m:r>
                            <a:rPr lang="en-US" sz="1200" i="1">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Q</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old</m:t>
                              </m:r>
                            </m:sub>
                          </m:sSub>
                          <m:d>
                            <m:dPr>
                              <m:ctrlPr>
                                <a:rPr lang="en-US" sz="1200" i="1">
                                  <a:solidFill>
                                    <a:srgbClr val="222222"/>
                                  </a:solidFill>
                                  <a:effectLst/>
                                  <a:latin typeface="Cambria Math" panose="02040503050406030204" pitchFamily="18" charset="0"/>
                                  <a:ea typeface="Calibri" panose="020F0502020204030204" pitchFamily="34" charset="0"/>
                                </a:rPr>
                              </m:ctrlPr>
                            </m:dPr>
                            <m:e>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s</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t</m:t>
                                  </m:r>
                                </m:sub>
                              </m:sSub>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solidFill>
                                        <a:srgbClr val="222222"/>
                                      </a:solidFill>
                                      <a:effectLst/>
                                      <a:latin typeface="Cambria Math" panose="02040503050406030204" pitchFamily="18" charset="0"/>
                                      <a:ea typeface="Calibri" panose="020F0502020204030204" pitchFamily="34" charset="0"/>
                                    </a:rPr>
                                  </m:ctrlPr>
                                </m:sSubPr>
                                <m:e>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a</m:t>
                                  </m:r>
                                </m:e>
                                <m:sub>
                                  <m:r>
                                    <m:rPr>
                                      <m:sty m:val="p"/>
                                    </m:rP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t</m:t>
                                  </m:r>
                                </m:sub>
                              </m:sSub>
                            </m:e>
                          </m:d>
                        </m:e>
                      </m:d>
                      <m:r>
                        <a:rPr lang="en-US" sz="1200">
                          <a:solidFill>
                            <a:srgbClr val="222222"/>
                          </a:solidFill>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200" dirty="0"/>
              </a:p>
            </p:txBody>
          </p:sp>
        </mc:Choice>
        <mc:Fallback xmlns="">
          <p:sp>
            <p:nvSpPr>
              <p:cNvPr id="33" name="TextBox 32">
                <a:extLst>
                  <a:ext uri="{FF2B5EF4-FFF2-40B4-BE49-F238E27FC236}">
                    <a16:creationId xmlns:a16="http://schemas.microsoft.com/office/drawing/2014/main" id="{6A32BCFA-88AB-405D-ACEE-4EC7B48A1835}"/>
                  </a:ext>
                </a:extLst>
              </p:cNvPr>
              <p:cNvSpPr txBox="1">
                <a:spLocks noRot="1" noChangeAspect="1" noMove="1" noResize="1" noEditPoints="1" noAdjustHandles="1" noChangeArrowheads="1" noChangeShapeType="1" noTextEdit="1"/>
              </p:cNvSpPr>
              <p:nvPr/>
            </p:nvSpPr>
            <p:spPr>
              <a:xfrm>
                <a:off x="5711681" y="2368394"/>
                <a:ext cx="4370782" cy="976999"/>
              </a:xfrm>
              <a:prstGeom prst="rect">
                <a:avLst/>
              </a:prstGeom>
              <a:blipFill>
                <a:blip r:embed="rId7"/>
                <a:stretch>
                  <a:fillRect l="-139" t="-1250"/>
                </a:stretch>
              </a:blipFill>
              <a:ln>
                <a:noFill/>
              </a:ln>
            </p:spPr>
            <p:txBody>
              <a:bodyPr/>
              <a:lstStyle/>
              <a:p>
                <a:r>
                  <a:rPr lang="en-US">
                    <a:noFill/>
                  </a:rPr>
                  <a:t> </a:t>
                </a:r>
              </a:p>
            </p:txBody>
          </p:sp>
        </mc:Fallback>
      </mc:AlternateContent>
      <p:graphicFrame>
        <p:nvGraphicFramePr>
          <p:cNvPr id="34" name="Diagram 33">
            <a:extLst>
              <a:ext uri="{FF2B5EF4-FFF2-40B4-BE49-F238E27FC236}">
                <a16:creationId xmlns:a16="http://schemas.microsoft.com/office/drawing/2014/main" id="{3EB83DD3-BA12-4A98-B37E-37277D01BDC1}"/>
              </a:ext>
            </a:extLst>
          </p:cNvPr>
          <p:cNvGraphicFramePr/>
          <p:nvPr>
            <p:extLst>
              <p:ext uri="{D42A27DB-BD31-4B8C-83A1-F6EECF244321}">
                <p14:modId xmlns:p14="http://schemas.microsoft.com/office/powerpoint/2010/main" val="525754269"/>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5" name="TextBox 34">
            <a:extLst>
              <a:ext uri="{FF2B5EF4-FFF2-40B4-BE49-F238E27FC236}">
                <a16:creationId xmlns:a16="http://schemas.microsoft.com/office/drawing/2014/main" id="{2D0EEE70-95E8-42BE-ABF4-467F7056FE7E}"/>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6/11</a:t>
            </a:r>
          </a:p>
        </p:txBody>
      </p:sp>
    </p:spTree>
    <p:extLst>
      <p:ext uri="{BB962C8B-B14F-4D97-AF65-F5344CB8AC3E}">
        <p14:creationId xmlns:p14="http://schemas.microsoft.com/office/powerpoint/2010/main" val="1096150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6FCF1BF-4B4B-4972-8698-EE9DD96B23B9}"/>
              </a:ext>
            </a:extLst>
          </p:cNvPr>
          <p:cNvSpPr txBox="1">
            <a:spLocks/>
          </p:cNvSpPr>
          <p:nvPr/>
        </p:nvSpPr>
        <p:spPr>
          <a:xfrm>
            <a:off x="55853" y="755369"/>
            <a:ext cx="1492210" cy="26728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3- Implementation</a:t>
            </a:r>
          </a:p>
        </p:txBody>
      </p:sp>
      <p:pic>
        <p:nvPicPr>
          <p:cNvPr id="4" name="Picture 3">
            <a:extLst>
              <a:ext uri="{FF2B5EF4-FFF2-40B4-BE49-F238E27FC236}">
                <a16:creationId xmlns:a16="http://schemas.microsoft.com/office/drawing/2014/main" id="{939D60AE-3F4C-4C5B-A4F3-F862E6533F17}"/>
              </a:ext>
            </a:extLst>
          </p:cNvPr>
          <p:cNvPicPr>
            <a:picLocks noChangeAspect="1"/>
          </p:cNvPicPr>
          <p:nvPr/>
        </p:nvPicPr>
        <p:blipFill>
          <a:blip r:embed="rId3"/>
          <a:stretch>
            <a:fillRect/>
          </a:stretch>
        </p:blipFill>
        <p:spPr>
          <a:xfrm>
            <a:off x="606108" y="190465"/>
            <a:ext cx="1080800" cy="378280"/>
          </a:xfrm>
          <a:prstGeom prst="rect">
            <a:avLst/>
          </a:prstGeom>
        </p:spPr>
      </p:pic>
      <p:pic>
        <p:nvPicPr>
          <p:cNvPr id="5" name="Picture 4">
            <a:extLst>
              <a:ext uri="{FF2B5EF4-FFF2-40B4-BE49-F238E27FC236}">
                <a16:creationId xmlns:a16="http://schemas.microsoft.com/office/drawing/2014/main" id="{0254C3A6-C476-4DB1-9D1C-9340EF715868}"/>
              </a:ext>
            </a:extLst>
          </p:cNvPr>
          <p:cNvPicPr>
            <a:picLocks noChangeAspect="1"/>
          </p:cNvPicPr>
          <p:nvPr/>
        </p:nvPicPr>
        <p:blipFill>
          <a:blip r:embed="rId4"/>
          <a:stretch>
            <a:fillRect/>
          </a:stretch>
        </p:blipFill>
        <p:spPr>
          <a:xfrm>
            <a:off x="7194403" y="144682"/>
            <a:ext cx="1865731" cy="514383"/>
          </a:xfrm>
          <a:prstGeom prst="rect">
            <a:avLst/>
          </a:prstGeom>
        </p:spPr>
      </p:pic>
      <p:sp>
        <p:nvSpPr>
          <p:cNvPr id="26" name="Rectangle 25">
            <a:extLst>
              <a:ext uri="{FF2B5EF4-FFF2-40B4-BE49-F238E27FC236}">
                <a16:creationId xmlns:a16="http://schemas.microsoft.com/office/drawing/2014/main" id="{226EBC0F-AF68-45F3-BE77-2CF1487B8D6C}"/>
              </a:ext>
            </a:extLst>
          </p:cNvPr>
          <p:cNvSpPr/>
          <p:nvPr/>
        </p:nvSpPr>
        <p:spPr>
          <a:xfrm>
            <a:off x="3855841" y="6095246"/>
            <a:ext cx="3185882" cy="49345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Success Evaluation Approach</a:t>
            </a:r>
          </a:p>
        </p:txBody>
      </p:sp>
      <p:pic>
        <p:nvPicPr>
          <p:cNvPr id="6" name="Picture 5">
            <a:extLst>
              <a:ext uri="{FF2B5EF4-FFF2-40B4-BE49-F238E27FC236}">
                <a16:creationId xmlns:a16="http://schemas.microsoft.com/office/drawing/2014/main" id="{64CB2B4A-DE70-4469-B163-4EAF10A9C81F}"/>
              </a:ext>
            </a:extLst>
          </p:cNvPr>
          <p:cNvPicPr>
            <a:picLocks noChangeAspect="1"/>
          </p:cNvPicPr>
          <p:nvPr/>
        </p:nvPicPr>
        <p:blipFill>
          <a:blip r:embed="rId5"/>
          <a:stretch>
            <a:fillRect/>
          </a:stretch>
        </p:blipFill>
        <p:spPr>
          <a:xfrm>
            <a:off x="1686908" y="889009"/>
            <a:ext cx="7058526" cy="5132702"/>
          </a:xfrm>
          <a:prstGeom prst="rect">
            <a:avLst/>
          </a:prstGeom>
        </p:spPr>
      </p:pic>
      <p:graphicFrame>
        <p:nvGraphicFramePr>
          <p:cNvPr id="12" name="Diagram 11">
            <a:extLst>
              <a:ext uri="{FF2B5EF4-FFF2-40B4-BE49-F238E27FC236}">
                <a16:creationId xmlns:a16="http://schemas.microsoft.com/office/drawing/2014/main" id="{0C64DF6A-C38B-4A68-8E68-BBA57AAEC404}"/>
              </a:ext>
            </a:extLst>
          </p:cNvPr>
          <p:cNvGraphicFramePr/>
          <p:nvPr>
            <p:extLst>
              <p:ext uri="{D42A27DB-BD31-4B8C-83A1-F6EECF244321}">
                <p14:modId xmlns:p14="http://schemas.microsoft.com/office/powerpoint/2010/main" val="1228566102"/>
              </p:ext>
            </p:extLst>
          </p:nvPr>
        </p:nvGraphicFramePr>
        <p:xfrm>
          <a:off x="9987422" y="2367016"/>
          <a:ext cx="2010211" cy="177184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TextBox 12">
            <a:extLst>
              <a:ext uri="{FF2B5EF4-FFF2-40B4-BE49-F238E27FC236}">
                <a16:creationId xmlns:a16="http://schemas.microsoft.com/office/drawing/2014/main" id="{EE04E5DE-397B-4050-9ADE-F2FDB7B68F78}"/>
              </a:ext>
            </a:extLst>
          </p:cNvPr>
          <p:cNvSpPr txBox="1"/>
          <p:nvPr/>
        </p:nvSpPr>
        <p:spPr>
          <a:xfrm>
            <a:off x="11197390" y="6216315"/>
            <a:ext cx="714619" cy="369332"/>
          </a:xfrm>
          <a:prstGeom prst="rect">
            <a:avLst/>
          </a:prstGeom>
          <a:noFill/>
        </p:spPr>
        <p:txBody>
          <a:bodyPr wrap="none" rtlCol="0">
            <a:spAutoFit/>
          </a:bodyPr>
          <a:lstStyle/>
          <a:p>
            <a:r>
              <a:rPr lang="en-US" dirty="0">
                <a:solidFill>
                  <a:schemeClr val="bg1"/>
                </a:solidFill>
                <a:latin typeface="Franklin Gothic Demi" panose="020B0703020102020204" pitchFamily="34" charset="0"/>
                <a:ea typeface="Calibri" panose="020F0502020204030204" pitchFamily="34" charset="0"/>
                <a:cs typeface="Calibri" panose="020F0502020204030204" pitchFamily="34" charset="0"/>
              </a:rPr>
              <a:t>7/11</a:t>
            </a:r>
          </a:p>
        </p:txBody>
      </p:sp>
    </p:spTree>
    <p:extLst>
      <p:ext uri="{BB962C8B-B14F-4D97-AF65-F5344CB8AC3E}">
        <p14:creationId xmlns:p14="http://schemas.microsoft.com/office/powerpoint/2010/main" val="2127109865"/>
      </p:ext>
    </p:extLst>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692</TotalTime>
  <Words>1254</Words>
  <Application>Microsoft Office PowerPoint</Application>
  <PresentationFormat>Widescreen</PresentationFormat>
  <Paragraphs>214</Paragraphs>
  <Slides>13</Slides>
  <Notes>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3" baseType="lpstr">
      <vt:lpstr>-apple-system</vt:lpstr>
      <vt:lpstr>Arial</vt:lpstr>
      <vt:lpstr>Calibri</vt:lpstr>
      <vt:lpstr>Cambria Math</vt:lpstr>
      <vt:lpstr>Franklin Gothic Demi</vt:lpstr>
      <vt:lpstr>Times New Roman</vt:lpstr>
      <vt:lpstr>Trebuchet MS</vt:lpstr>
      <vt:lpstr>Wingdings 3</vt:lpstr>
      <vt:lpstr>Facet</vt:lpstr>
      <vt:lpstr>Visio</vt:lpstr>
      <vt:lpstr>Investigating the Performance and Reliability, of the Q-Learning Algorithm in Various Unknown Environments </vt:lpstr>
      <vt:lpstr>PowerPoint Presentation</vt:lpstr>
      <vt:lpstr>1- Overview</vt:lpstr>
      <vt:lpstr>1-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the Performance and Reliability, of the Q-Learning Algorithm in Various Unknown Environments</dc:title>
  <dc:creator>Amir Hosein Nourian</dc:creator>
  <cp:lastModifiedBy>Amir Hosein Nourian</cp:lastModifiedBy>
  <cp:revision>37</cp:revision>
  <dcterms:created xsi:type="dcterms:W3CDTF">2023-12-14T14:41:19Z</dcterms:created>
  <dcterms:modified xsi:type="dcterms:W3CDTF">2023-12-20T20:52:29Z</dcterms:modified>
</cp:coreProperties>
</file>